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85" r:id="rId2"/>
    <p:sldId id="472" r:id="rId3"/>
    <p:sldId id="480" r:id="rId4"/>
    <p:sldId id="2881" r:id="rId5"/>
    <p:sldId id="2889" r:id="rId6"/>
    <p:sldId id="2890" r:id="rId7"/>
    <p:sldId id="2882" r:id="rId8"/>
    <p:sldId id="2887" r:id="rId9"/>
    <p:sldId id="2891" r:id="rId10"/>
    <p:sldId id="2894" r:id="rId11"/>
    <p:sldId id="2895" r:id="rId12"/>
    <p:sldId id="2896" r:id="rId13"/>
    <p:sldId id="2897" r:id="rId14"/>
    <p:sldId id="2892" r:id="rId15"/>
    <p:sldId id="2883" r:id="rId16"/>
    <p:sldId id="2884" r:id="rId17"/>
    <p:sldId id="2886" r:id="rId18"/>
    <p:sldId id="2888" r:id="rId19"/>
    <p:sldId id="2893" r:id="rId20"/>
    <p:sldId id="2898" r:id="rId21"/>
    <p:sldId id="2899" r:id="rId22"/>
    <p:sldId id="469" r:id="rId23"/>
  </p:sldIdLst>
  <p:sldSz cx="9144000" cy="5143500" type="screen16x9"/>
  <p:notesSz cx="6858000" cy="9144000"/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621">
          <p15:clr>
            <a:srgbClr val="A4A3A4"/>
          </p15:clr>
        </p15:guide>
        <p15:guide id="3" orient="horz" pos="680">
          <p15:clr>
            <a:srgbClr val="A4A3A4"/>
          </p15:clr>
        </p15:guide>
        <p15:guide id="4" orient="horz" pos="2927">
          <p15:clr>
            <a:srgbClr val="A4A3A4"/>
          </p15:clr>
        </p15:guide>
        <p15:guide id="5" pos="3840">
          <p15:clr>
            <a:srgbClr val="A4A3A4"/>
          </p15:clr>
        </p15:guide>
        <p15:guide id="6" pos="2875">
          <p15:clr>
            <a:srgbClr val="A4A3A4"/>
          </p15:clr>
        </p15:guide>
        <p15:guide id="7" pos="373">
          <p15:clr>
            <a:srgbClr val="A4A3A4"/>
          </p15:clr>
        </p15:guide>
        <p15:guide id="8" pos="538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39700"/>
    <a:srgbClr val="909090"/>
    <a:srgbClr val="454545"/>
    <a:srgbClr val="FF8607"/>
    <a:srgbClr val="282828"/>
    <a:srgbClr val="071F65"/>
    <a:srgbClr val="006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 autoAdjust="0"/>
    <p:restoredTop sz="95494" autoAdjust="0"/>
  </p:normalViewPr>
  <p:slideViewPr>
    <p:cSldViewPr snapToGrid="0" snapToObjects="1">
      <p:cViewPr varScale="1">
        <p:scale>
          <a:sx n="94" d="100"/>
          <a:sy n="94" d="100"/>
        </p:scale>
        <p:origin x="101" y="317"/>
      </p:cViewPr>
      <p:guideLst>
        <p:guide orient="horz" pos="2160"/>
        <p:guide orient="horz" pos="1621"/>
        <p:guide orient="horz" pos="680"/>
        <p:guide orient="horz" pos="2927"/>
        <p:guide pos="3840"/>
        <p:guide pos="2875"/>
        <p:guide pos="373"/>
        <p:guide pos="5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  <a:t>2018/12/24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  <a:t>2018/12/24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110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8236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7706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8460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4100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fld id="{2EEF1883-7A0E-4F66-9932-E581691AD397}" type="slidenum"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7747712" y="4897279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105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15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7970" indent="-267970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2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917054" y="2456457"/>
            <a:ext cx="3422909" cy="35432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latin typeface="+mj-ea"/>
                <a:ea typeface="+mj-ea"/>
              </a:rPr>
              <a:t>小组成员：蒋雨肖  石若琪  陈仰</a:t>
            </a:r>
          </a:p>
        </p:txBody>
      </p:sp>
      <p:sp>
        <p:nvSpPr>
          <p:cNvPr id="22" name="矩形 21"/>
          <p:cNvSpPr/>
          <p:nvPr/>
        </p:nvSpPr>
        <p:spPr>
          <a:xfrm>
            <a:off x="1930634" y="3009565"/>
            <a:ext cx="1395254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kumimoji="1" lang="zh-CN" altLang="en-US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答辩人：蒋雨肖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847044" y="1449454"/>
            <a:ext cx="5839485" cy="83869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5000" b="1" dirty="0">
                <a:solidFill>
                  <a:srgbClr val="071F65"/>
                </a:solidFill>
                <a:latin typeface="+mj-ea"/>
                <a:ea typeface="+mj-ea"/>
              </a:rPr>
              <a:t>文献题录分析软件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1930634" y="2407791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917054" y="1140954"/>
            <a:ext cx="3422909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面向对象的程序设计及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过程 2">
            <a:extLst>
              <a:ext uri="{FF2B5EF4-FFF2-40B4-BE49-F238E27FC236}">
                <a16:creationId xmlns:a16="http://schemas.microsoft.com/office/drawing/2014/main" id="{98C61CBC-13DE-4AE4-92AD-C57E56F47E5C}"/>
              </a:ext>
            </a:extLst>
          </p:cNvPr>
          <p:cNvSpPr/>
          <p:nvPr/>
        </p:nvSpPr>
        <p:spPr>
          <a:xfrm>
            <a:off x="791312" y="758334"/>
            <a:ext cx="914401" cy="355034"/>
          </a:xfrm>
          <a:prstGeom prst="flowChart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2"/>
                </a:solidFill>
              </a:rPr>
              <a:t>连接数据库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57290C9-7E57-4224-AEAE-0F6B8F32DFE5}"/>
              </a:ext>
            </a:extLst>
          </p:cNvPr>
          <p:cNvCxnSpPr/>
          <p:nvPr/>
        </p:nvCxnSpPr>
        <p:spPr>
          <a:xfrm>
            <a:off x="1248512" y="1113368"/>
            <a:ext cx="0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6C5E4973-F7C9-4005-A44A-AC9345321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614" y="584236"/>
            <a:ext cx="6271803" cy="1082134"/>
          </a:xfrm>
          <a:prstGeom prst="rect">
            <a:avLst/>
          </a:prstGeom>
        </p:spPr>
      </p:pic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B7570798-0EAB-486E-AB77-D606884FA3CF}"/>
              </a:ext>
            </a:extLst>
          </p:cNvPr>
          <p:cNvSpPr/>
          <p:nvPr/>
        </p:nvSpPr>
        <p:spPr>
          <a:xfrm>
            <a:off x="430836" y="1423715"/>
            <a:ext cx="1635352" cy="663427"/>
          </a:xfrm>
          <a:prstGeom prst="flowChart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2"/>
                </a:solidFill>
              </a:rPr>
              <a:t>执行查询语句，使用</a:t>
            </a:r>
            <a:r>
              <a:rPr lang="en-US" altLang="zh-CN" sz="1100" dirty="0">
                <a:solidFill>
                  <a:schemeClr val="tx2"/>
                </a:solidFill>
              </a:rPr>
              <a:t>ResultSet</a:t>
            </a:r>
            <a:r>
              <a:rPr lang="zh-CN" altLang="en-US" sz="1100" dirty="0">
                <a:solidFill>
                  <a:schemeClr val="tx2"/>
                </a:solidFill>
              </a:rPr>
              <a:t>接收数据库查询结果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8C35AF4-9A57-4B81-B032-9E2D680A38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135"/>
          <a:stretch/>
        </p:blipFill>
        <p:spPr>
          <a:xfrm>
            <a:off x="2235873" y="1609915"/>
            <a:ext cx="6965284" cy="2910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A740DDE-EE25-45EB-B99D-91D7D7242C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020802" y="2373047"/>
            <a:ext cx="5395426" cy="807790"/>
          </a:xfrm>
          <a:prstGeom prst="rect">
            <a:avLst/>
          </a:prstGeom>
        </p:spPr>
      </p:pic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AB4C1537-DDF5-463E-A53B-3DEA8137925E}"/>
              </a:ext>
            </a:extLst>
          </p:cNvPr>
          <p:cNvSpPr/>
          <p:nvPr/>
        </p:nvSpPr>
        <p:spPr>
          <a:xfrm>
            <a:off x="407971" y="2418499"/>
            <a:ext cx="1635340" cy="794825"/>
          </a:xfrm>
          <a:prstGeom prst="flowChart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2"/>
                </a:solidFill>
              </a:rPr>
              <a:t>判断查询结果集是否有记录，存在则返回词频，否则返回词频为</a:t>
            </a:r>
            <a:r>
              <a:rPr lang="en-US" altLang="zh-CN" sz="1100" dirty="0">
                <a:solidFill>
                  <a:schemeClr val="tx2"/>
                </a:solidFill>
              </a:rPr>
              <a:t>0</a:t>
            </a:r>
            <a:endParaRPr lang="zh-CN" altLang="en-US" sz="1100" dirty="0">
              <a:solidFill>
                <a:schemeClr val="tx2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7233C69-378B-4A36-8812-A143EBECD398}"/>
              </a:ext>
            </a:extLst>
          </p:cNvPr>
          <p:cNvCxnSpPr/>
          <p:nvPr/>
        </p:nvCxnSpPr>
        <p:spPr>
          <a:xfrm>
            <a:off x="1252033" y="2093450"/>
            <a:ext cx="0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5FB0CC03-B6E1-4D80-A688-41506A0C5E7E}"/>
              </a:ext>
            </a:extLst>
          </p:cNvPr>
          <p:cNvSpPr/>
          <p:nvPr/>
        </p:nvSpPr>
        <p:spPr>
          <a:xfrm>
            <a:off x="791312" y="165580"/>
            <a:ext cx="7622480" cy="355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单个关键词频次查询，通过</a:t>
            </a:r>
            <a:r>
              <a:rPr lang="en-US" altLang="zh-CN" sz="1707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FrequencyQuery</a:t>
            </a:r>
            <a:r>
              <a:rPr lang="zh-CN" altLang="en-US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类的</a:t>
            </a:r>
            <a:r>
              <a:rPr lang="en-US" altLang="zh-CN" sz="1707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queryone</a:t>
            </a:r>
            <a:r>
              <a:rPr lang="en-US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(String)</a:t>
            </a:r>
            <a:r>
              <a:rPr lang="zh-CN" altLang="en-US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方法实现</a:t>
            </a:r>
            <a:endParaRPr lang="zh-CN" altLang="zh-CN" sz="1707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4230F2A-EFF5-4E53-8185-8D668699A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802" y="3527884"/>
            <a:ext cx="5633462" cy="338346"/>
          </a:xfrm>
          <a:prstGeom prst="rect">
            <a:avLst/>
          </a:prstGeom>
        </p:spPr>
      </p:pic>
      <p:sp>
        <p:nvSpPr>
          <p:cNvPr id="16" name="流程图: 过程 15">
            <a:extLst>
              <a:ext uri="{FF2B5EF4-FFF2-40B4-BE49-F238E27FC236}">
                <a16:creationId xmlns:a16="http://schemas.microsoft.com/office/drawing/2014/main" id="{643AD729-578A-4C2A-94DF-382407A3D842}"/>
              </a:ext>
            </a:extLst>
          </p:cNvPr>
          <p:cNvSpPr/>
          <p:nvPr/>
        </p:nvSpPr>
        <p:spPr>
          <a:xfrm>
            <a:off x="637455" y="3520472"/>
            <a:ext cx="1229155" cy="316523"/>
          </a:xfrm>
          <a:prstGeom prst="flowChart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2"/>
                </a:solidFill>
              </a:rPr>
              <a:t>关闭连接数据库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9B4854E-A9DE-4F1D-B8EA-6CB023116C14}"/>
              </a:ext>
            </a:extLst>
          </p:cNvPr>
          <p:cNvCxnSpPr/>
          <p:nvPr/>
        </p:nvCxnSpPr>
        <p:spPr>
          <a:xfrm>
            <a:off x="1252033" y="3211361"/>
            <a:ext cx="0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E835C8E-345D-466A-8B62-81507B9A431A}"/>
              </a:ext>
            </a:extLst>
          </p:cNvPr>
          <p:cNvCxnSpPr/>
          <p:nvPr/>
        </p:nvCxnSpPr>
        <p:spPr>
          <a:xfrm>
            <a:off x="1252033" y="3847137"/>
            <a:ext cx="0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流程图: 过程 20">
            <a:extLst>
              <a:ext uri="{FF2B5EF4-FFF2-40B4-BE49-F238E27FC236}">
                <a16:creationId xmlns:a16="http://schemas.microsoft.com/office/drawing/2014/main" id="{C56C5422-931F-4026-8F94-1079915BA202}"/>
              </a:ext>
            </a:extLst>
          </p:cNvPr>
          <p:cNvSpPr/>
          <p:nvPr/>
        </p:nvSpPr>
        <p:spPr>
          <a:xfrm>
            <a:off x="580753" y="4173802"/>
            <a:ext cx="1342559" cy="675629"/>
          </a:xfrm>
          <a:prstGeom prst="flowChart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2"/>
                </a:solidFill>
              </a:rPr>
              <a:t>监视器接口方法实例化，调用</a:t>
            </a:r>
            <a:r>
              <a:rPr lang="en-US" altLang="zh-CN" sz="1100" dirty="0" err="1">
                <a:solidFill>
                  <a:schemeClr val="tx2"/>
                </a:solidFill>
              </a:rPr>
              <a:t>queryone</a:t>
            </a:r>
            <a:r>
              <a:rPr lang="en-US" altLang="zh-CN" sz="1100" dirty="0">
                <a:solidFill>
                  <a:schemeClr val="tx2"/>
                </a:solidFill>
              </a:rPr>
              <a:t>(String)</a:t>
            </a:r>
            <a:endParaRPr lang="zh-CN" altLang="en-US" sz="1100" dirty="0">
              <a:solidFill>
                <a:schemeClr val="tx2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298E88D-C8F1-4996-8CCF-7EBF6DD74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6606" y="3072111"/>
            <a:ext cx="5343818" cy="18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5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5DDE16-E9F5-4B8B-8207-D39DDBC19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848" y="1005578"/>
            <a:ext cx="7603119" cy="336947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F74E2D9-ACEA-469C-96D8-1966B8291CE2}"/>
              </a:ext>
            </a:extLst>
          </p:cNvPr>
          <p:cNvSpPr/>
          <p:nvPr/>
        </p:nvSpPr>
        <p:spPr>
          <a:xfrm>
            <a:off x="791312" y="165580"/>
            <a:ext cx="6573125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TOP N</a:t>
            </a:r>
            <a:r>
              <a:rPr lang="zh-CN" altLang="en-US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个关键词频次查询，通过</a:t>
            </a:r>
            <a:r>
              <a:rPr lang="en-US" altLang="zh-CN" sz="1707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FrequencyQuery</a:t>
            </a:r>
            <a:r>
              <a:rPr lang="zh-CN" altLang="en-US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类的</a:t>
            </a:r>
            <a:r>
              <a:rPr lang="en-US" altLang="zh-CN" sz="1707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querytopn</a:t>
            </a:r>
            <a:r>
              <a:rPr lang="en-US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(int)</a:t>
            </a:r>
            <a:r>
              <a:rPr lang="zh-CN" altLang="en-US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方法实现</a:t>
            </a:r>
            <a:endParaRPr lang="zh-CN" altLang="zh-CN" sz="1707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4F1EAA2E-7290-464E-9F76-A5FF6DAD9A00}"/>
              </a:ext>
            </a:extLst>
          </p:cNvPr>
          <p:cNvSpPr/>
          <p:nvPr/>
        </p:nvSpPr>
        <p:spPr>
          <a:xfrm>
            <a:off x="95068" y="1066265"/>
            <a:ext cx="1357524" cy="755114"/>
          </a:xfrm>
          <a:prstGeom prst="flowChart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2"/>
                </a:solidFill>
              </a:rPr>
              <a:t>以</a:t>
            </a:r>
            <a:r>
              <a:rPr lang="en-US" altLang="zh-CN" sz="1100" dirty="0" err="1">
                <a:solidFill>
                  <a:schemeClr val="tx2"/>
                </a:solidFill>
              </a:rPr>
              <a:t>ResultSet.next</a:t>
            </a:r>
            <a:r>
              <a:rPr lang="en-US" altLang="zh-CN" sz="1100" dirty="0">
                <a:solidFill>
                  <a:schemeClr val="tx2"/>
                </a:solidFill>
              </a:rPr>
              <a:t>()</a:t>
            </a:r>
            <a:r>
              <a:rPr lang="zh-CN" altLang="en-US" sz="1100" dirty="0">
                <a:solidFill>
                  <a:schemeClr val="tx2"/>
                </a:solidFill>
              </a:rPr>
              <a:t>为判断条件的循环语句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B156EAD8-370B-4E93-8C35-74D52B411BF2}"/>
              </a:ext>
            </a:extLst>
          </p:cNvPr>
          <p:cNvSpPr/>
          <p:nvPr/>
        </p:nvSpPr>
        <p:spPr>
          <a:xfrm>
            <a:off x="112755" y="3204323"/>
            <a:ext cx="1322150" cy="617733"/>
          </a:xfrm>
          <a:prstGeom prst="flowChart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2"/>
                </a:solidFill>
              </a:rPr>
              <a:t>使用</a:t>
            </a:r>
            <a:r>
              <a:rPr lang="en-US" altLang="zh-CN" sz="1100" dirty="0" err="1">
                <a:solidFill>
                  <a:schemeClr val="tx2"/>
                </a:solidFill>
              </a:rPr>
              <a:t>StringBuffer</a:t>
            </a:r>
            <a:r>
              <a:rPr lang="zh-CN" altLang="en-US" sz="1100" dirty="0">
                <a:solidFill>
                  <a:schemeClr val="tx2"/>
                </a:solidFill>
              </a:rPr>
              <a:t>存储</a:t>
            </a:r>
            <a:r>
              <a:rPr lang="en-US" altLang="zh-CN" sz="1100" dirty="0">
                <a:solidFill>
                  <a:schemeClr val="tx2"/>
                </a:solidFill>
              </a:rPr>
              <a:t>N</a:t>
            </a:r>
            <a:r>
              <a:rPr lang="zh-CN" altLang="en-US" sz="1100" dirty="0">
                <a:solidFill>
                  <a:schemeClr val="tx2"/>
                </a:solidFill>
              </a:rPr>
              <a:t>条查询结果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DB034A8-0833-45C9-93B5-883A9ACF343A}"/>
              </a:ext>
            </a:extLst>
          </p:cNvPr>
          <p:cNvCxnSpPr/>
          <p:nvPr/>
        </p:nvCxnSpPr>
        <p:spPr>
          <a:xfrm>
            <a:off x="791312" y="2887800"/>
            <a:ext cx="0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938C6845-4108-4BD6-8D15-77B7EAA90A85}"/>
              </a:ext>
            </a:extLst>
          </p:cNvPr>
          <p:cNvSpPr/>
          <p:nvPr/>
        </p:nvSpPr>
        <p:spPr>
          <a:xfrm>
            <a:off x="80765" y="2134920"/>
            <a:ext cx="1421093" cy="755114"/>
          </a:xfrm>
          <a:prstGeom prst="flowChart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2"/>
                </a:solidFill>
              </a:rPr>
              <a:t>if</a:t>
            </a:r>
            <a:r>
              <a:rPr lang="zh-CN" altLang="en-US" sz="1100" dirty="0">
                <a:solidFill>
                  <a:schemeClr val="tx2"/>
                </a:solidFill>
              </a:rPr>
              <a:t>语句判断词频与上一条记录是否相同，不同则序号增一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EC2AE2A-AF59-4772-A2F4-69A133765DC2}"/>
              </a:ext>
            </a:extLst>
          </p:cNvPr>
          <p:cNvCxnSpPr/>
          <p:nvPr/>
        </p:nvCxnSpPr>
        <p:spPr>
          <a:xfrm>
            <a:off x="791312" y="1818397"/>
            <a:ext cx="0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5D0A3CBC-832D-4F8B-AF91-411986911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118" y="1534895"/>
            <a:ext cx="5134540" cy="2324420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71CF12C-8382-43DF-A5B7-1BAC19D1A95E}"/>
              </a:ext>
            </a:extLst>
          </p:cNvPr>
          <p:cNvCxnSpPr/>
          <p:nvPr/>
        </p:nvCxnSpPr>
        <p:spPr>
          <a:xfrm>
            <a:off x="781313" y="3814037"/>
            <a:ext cx="0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流程图: 过程 12">
            <a:extLst>
              <a:ext uri="{FF2B5EF4-FFF2-40B4-BE49-F238E27FC236}">
                <a16:creationId xmlns:a16="http://schemas.microsoft.com/office/drawing/2014/main" id="{0198DA34-41ED-4E4E-B7CB-6156AC4FDE46}"/>
              </a:ext>
            </a:extLst>
          </p:cNvPr>
          <p:cNvSpPr/>
          <p:nvPr/>
        </p:nvSpPr>
        <p:spPr>
          <a:xfrm>
            <a:off x="110033" y="4140702"/>
            <a:ext cx="1342559" cy="675629"/>
          </a:xfrm>
          <a:prstGeom prst="flowChart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2"/>
                </a:solidFill>
              </a:rPr>
              <a:t>监视器接口方法实例化，调用</a:t>
            </a:r>
            <a:r>
              <a:rPr lang="en-US" altLang="zh-CN" sz="1100" dirty="0" err="1">
                <a:solidFill>
                  <a:schemeClr val="tx2"/>
                </a:solidFill>
              </a:rPr>
              <a:t>querytopn</a:t>
            </a:r>
            <a:r>
              <a:rPr lang="en-US" altLang="zh-CN" sz="1100" dirty="0">
                <a:solidFill>
                  <a:schemeClr val="tx2"/>
                </a:solidFill>
              </a:rPr>
              <a:t>(int)</a:t>
            </a:r>
            <a:endParaRPr lang="zh-CN" altLang="en-US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28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0B482A3-AF73-4ACE-A200-BE4CD77F98D5}"/>
              </a:ext>
            </a:extLst>
          </p:cNvPr>
          <p:cNvSpPr/>
          <p:nvPr/>
        </p:nvSpPr>
        <p:spPr>
          <a:xfrm>
            <a:off x="791312" y="165580"/>
            <a:ext cx="6573125" cy="355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删除功能实现：构建</a:t>
            </a:r>
            <a:r>
              <a:rPr lang="en-US" altLang="zh-CN" sz="1707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KeywordDelete</a:t>
            </a:r>
            <a:r>
              <a:rPr lang="zh-CN" altLang="en-US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</a:t>
            </a:r>
            <a:endParaRPr lang="zh-CN" altLang="zh-CN" sz="1707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38AB85-CCE1-4092-A1B6-3FBF510D9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288" y="684354"/>
            <a:ext cx="3673158" cy="9297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E0C4088-682D-4A17-AB46-82CB9D8C1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563" y="1685865"/>
            <a:ext cx="6012701" cy="15393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5F2183-7FE3-4368-A779-5710B74B2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424" y="3166556"/>
            <a:ext cx="3917019" cy="1127858"/>
          </a:xfrm>
          <a:prstGeom prst="rect">
            <a:avLst/>
          </a:prstGeom>
        </p:spPr>
      </p:pic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E2C1F9E8-3C31-4494-9E67-FABA08B1B597}"/>
              </a:ext>
            </a:extLst>
          </p:cNvPr>
          <p:cNvSpPr/>
          <p:nvPr/>
        </p:nvSpPr>
        <p:spPr>
          <a:xfrm>
            <a:off x="656792" y="709162"/>
            <a:ext cx="1357524" cy="755114"/>
          </a:xfrm>
          <a:prstGeom prst="flowChart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2"/>
                </a:solidFill>
              </a:rPr>
              <a:t>构造函数</a:t>
            </a:r>
            <a:r>
              <a:rPr lang="en-US" altLang="zh-CN" sz="1100" dirty="0" err="1">
                <a:solidFill>
                  <a:schemeClr val="tx2"/>
                </a:solidFill>
              </a:rPr>
              <a:t>KeywordDelete</a:t>
            </a:r>
            <a:r>
              <a:rPr lang="en-US" altLang="zh-CN" sz="1100" dirty="0">
                <a:solidFill>
                  <a:schemeClr val="tx2"/>
                </a:solidFill>
              </a:rPr>
              <a:t>(String)</a:t>
            </a:r>
            <a:r>
              <a:rPr lang="zh-CN" altLang="en-US" sz="1100" dirty="0">
                <a:solidFill>
                  <a:schemeClr val="tx2"/>
                </a:solidFill>
              </a:rPr>
              <a:t>传入删除的关键词值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A340193-61AA-46E7-9A72-9BD6AB2223C8}"/>
              </a:ext>
            </a:extLst>
          </p:cNvPr>
          <p:cNvCxnSpPr/>
          <p:nvPr/>
        </p:nvCxnSpPr>
        <p:spPr>
          <a:xfrm>
            <a:off x="1353036" y="1461294"/>
            <a:ext cx="0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DF1AE4BD-E9C3-405C-B8EB-A5F8FEFDECA0}"/>
              </a:ext>
            </a:extLst>
          </p:cNvPr>
          <p:cNvSpPr/>
          <p:nvPr/>
        </p:nvSpPr>
        <p:spPr>
          <a:xfrm>
            <a:off x="345764" y="1777816"/>
            <a:ext cx="2014543" cy="1130899"/>
          </a:xfrm>
          <a:prstGeom prst="flowChart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2"/>
                </a:solidFill>
              </a:rPr>
              <a:t>方法</a:t>
            </a:r>
            <a:r>
              <a:rPr lang="en-US" altLang="zh-CN" sz="1100" dirty="0">
                <a:solidFill>
                  <a:schemeClr val="tx2"/>
                </a:solidFill>
              </a:rPr>
              <a:t>delete()</a:t>
            </a:r>
            <a:r>
              <a:rPr lang="zh-CN" altLang="en-US" sz="1100" dirty="0">
                <a:solidFill>
                  <a:schemeClr val="tx2"/>
                </a:solidFill>
              </a:rPr>
              <a:t>连接数据库，删除语句返回一个</a:t>
            </a:r>
            <a:r>
              <a:rPr lang="en-US" altLang="zh-CN" sz="1100" dirty="0">
                <a:solidFill>
                  <a:schemeClr val="tx2"/>
                </a:solidFill>
              </a:rPr>
              <a:t>int</a:t>
            </a:r>
            <a:r>
              <a:rPr lang="zh-CN" altLang="en-US" sz="1100" dirty="0">
                <a:solidFill>
                  <a:schemeClr val="tx2"/>
                </a:solidFill>
              </a:rPr>
              <a:t>类型结果，表示受影响行数，如果结果小于或者等于</a:t>
            </a:r>
            <a:r>
              <a:rPr lang="en-US" altLang="zh-CN" sz="1100" dirty="0">
                <a:solidFill>
                  <a:schemeClr val="tx2"/>
                </a:solidFill>
              </a:rPr>
              <a:t>0</a:t>
            </a:r>
            <a:r>
              <a:rPr lang="zh-CN" altLang="en-US" sz="1100" dirty="0">
                <a:solidFill>
                  <a:schemeClr val="tx2"/>
                </a:solidFill>
              </a:rPr>
              <a:t>，则表示失败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0B7489B-59AE-4D99-9A28-6E025D7FCF7A}"/>
              </a:ext>
            </a:extLst>
          </p:cNvPr>
          <p:cNvCxnSpPr/>
          <p:nvPr/>
        </p:nvCxnSpPr>
        <p:spPr>
          <a:xfrm>
            <a:off x="1353036" y="2908715"/>
            <a:ext cx="0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流程图: 过程 9">
            <a:extLst>
              <a:ext uri="{FF2B5EF4-FFF2-40B4-BE49-F238E27FC236}">
                <a16:creationId xmlns:a16="http://schemas.microsoft.com/office/drawing/2014/main" id="{A35D5CA8-5B8F-4EAE-BE41-BE84DCDF08BB}"/>
              </a:ext>
            </a:extLst>
          </p:cNvPr>
          <p:cNvSpPr/>
          <p:nvPr/>
        </p:nvSpPr>
        <p:spPr>
          <a:xfrm>
            <a:off x="224912" y="3225238"/>
            <a:ext cx="2256246" cy="1010494"/>
          </a:xfrm>
          <a:prstGeom prst="flowChart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2"/>
                </a:solidFill>
              </a:rPr>
              <a:t>方法</a:t>
            </a:r>
            <a:r>
              <a:rPr lang="en-US" altLang="zh-CN" sz="1100" dirty="0" err="1">
                <a:solidFill>
                  <a:schemeClr val="tx2"/>
                </a:solidFill>
              </a:rPr>
              <a:t>getMessage</a:t>
            </a:r>
            <a:r>
              <a:rPr lang="en-US" altLang="zh-CN" sz="1100" dirty="0">
                <a:solidFill>
                  <a:schemeClr val="tx2"/>
                </a:solidFill>
              </a:rPr>
              <a:t>()</a:t>
            </a:r>
            <a:r>
              <a:rPr lang="zh-CN" altLang="en-US" sz="1100" dirty="0">
                <a:solidFill>
                  <a:schemeClr val="tx2"/>
                </a:solidFill>
              </a:rPr>
              <a:t>判断</a:t>
            </a:r>
            <a:r>
              <a:rPr lang="en-US" altLang="zh-CN" sz="1100" dirty="0">
                <a:solidFill>
                  <a:schemeClr val="tx2"/>
                </a:solidFill>
              </a:rPr>
              <a:t>int</a:t>
            </a:r>
            <a:r>
              <a:rPr lang="zh-CN" altLang="en-US" sz="1100" dirty="0">
                <a:solidFill>
                  <a:schemeClr val="tx2"/>
                </a:solidFill>
              </a:rPr>
              <a:t>型结果是否大于</a:t>
            </a:r>
            <a:r>
              <a:rPr lang="en-US" altLang="zh-CN" sz="1100" dirty="0">
                <a:solidFill>
                  <a:schemeClr val="tx2"/>
                </a:solidFill>
              </a:rPr>
              <a:t>0</a:t>
            </a:r>
            <a:r>
              <a:rPr lang="zh-CN" altLang="en-US" sz="1100" dirty="0">
                <a:solidFill>
                  <a:schemeClr val="tx2"/>
                </a:solidFill>
              </a:rPr>
              <a:t>，返回“删除成功”的反馈信息，否则返回“请输入正确的关键词”的提示信息。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6F43487-4729-4839-B728-307D7C28847D}"/>
              </a:ext>
            </a:extLst>
          </p:cNvPr>
          <p:cNvCxnSpPr>
            <a:cxnSpLocks/>
          </p:cNvCxnSpPr>
          <p:nvPr/>
        </p:nvCxnSpPr>
        <p:spPr>
          <a:xfrm>
            <a:off x="1353035" y="4235732"/>
            <a:ext cx="0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流程图: 过程 12">
            <a:extLst>
              <a:ext uri="{FF2B5EF4-FFF2-40B4-BE49-F238E27FC236}">
                <a16:creationId xmlns:a16="http://schemas.microsoft.com/office/drawing/2014/main" id="{D07DD108-5BC3-455F-B901-6270DA3057C2}"/>
              </a:ext>
            </a:extLst>
          </p:cNvPr>
          <p:cNvSpPr/>
          <p:nvPr/>
        </p:nvSpPr>
        <p:spPr>
          <a:xfrm>
            <a:off x="461139" y="4559311"/>
            <a:ext cx="1783791" cy="418609"/>
          </a:xfrm>
          <a:prstGeom prst="flowChart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2"/>
                </a:solidFill>
              </a:rPr>
              <a:t>监视器接口方法实例化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827A46E-74A4-4082-8328-995857AD8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441" y="3232789"/>
            <a:ext cx="4198984" cy="17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1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31D38E0-654A-4936-8930-CB4C55B9171E}"/>
              </a:ext>
            </a:extLst>
          </p:cNvPr>
          <p:cNvSpPr/>
          <p:nvPr/>
        </p:nvSpPr>
        <p:spPr>
          <a:xfrm>
            <a:off x="791312" y="165580"/>
            <a:ext cx="6573125" cy="355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修正功能实现：构建</a:t>
            </a:r>
            <a:r>
              <a:rPr lang="en-US" altLang="zh-CN" sz="1707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KeywordCorrection</a:t>
            </a:r>
            <a:r>
              <a:rPr lang="zh-CN" altLang="en-US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</a:t>
            </a:r>
            <a:endParaRPr lang="zh-CN" altLang="zh-CN" sz="1707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流程图: 过程 2">
            <a:extLst>
              <a:ext uri="{FF2B5EF4-FFF2-40B4-BE49-F238E27FC236}">
                <a16:creationId xmlns:a16="http://schemas.microsoft.com/office/drawing/2014/main" id="{DA8AC84B-80E5-405D-B9AC-A1A6130103FD}"/>
              </a:ext>
            </a:extLst>
          </p:cNvPr>
          <p:cNvSpPr/>
          <p:nvPr/>
        </p:nvSpPr>
        <p:spPr>
          <a:xfrm>
            <a:off x="668668" y="714686"/>
            <a:ext cx="1841190" cy="873031"/>
          </a:xfrm>
          <a:prstGeom prst="flowChart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2"/>
                </a:solidFill>
              </a:rPr>
              <a:t>构造函数</a:t>
            </a:r>
            <a:r>
              <a:rPr lang="en-US" altLang="zh-CN" sz="1100" dirty="0" err="1">
                <a:solidFill>
                  <a:schemeClr val="tx2"/>
                </a:solidFill>
              </a:rPr>
              <a:t>KeywordCorrection</a:t>
            </a:r>
            <a:r>
              <a:rPr lang="en-US" altLang="zh-CN" sz="1100" dirty="0">
                <a:solidFill>
                  <a:schemeClr val="tx2"/>
                </a:solidFill>
              </a:rPr>
              <a:t>(String, String)</a:t>
            </a:r>
            <a:r>
              <a:rPr lang="zh-CN" altLang="en-US" sz="1100" dirty="0">
                <a:solidFill>
                  <a:schemeClr val="tx2"/>
                </a:solidFill>
              </a:rPr>
              <a:t>传入修正前和修正后的关键词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C955526-55DF-4556-A385-0EA046EF99EF}"/>
              </a:ext>
            </a:extLst>
          </p:cNvPr>
          <p:cNvCxnSpPr/>
          <p:nvPr/>
        </p:nvCxnSpPr>
        <p:spPr>
          <a:xfrm>
            <a:off x="1560565" y="1584735"/>
            <a:ext cx="0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207D746A-28ED-491E-A4EA-FDD859A42C80}"/>
              </a:ext>
            </a:extLst>
          </p:cNvPr>
          <p:cNvSpPr/>
          <p:nvPr/>
        </p:nvSpPr>
        <p:spPr>
          <a:xfrm>
            <a:off x="697367" y="1913609"/>
            <a:ext cx="1783792" cy="807319"/>
          </a:xfrm>
          <a:prstGeom prst="flowChart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2"/>
                </a:solidFill>
              </a:rPr>
              <a:t>方法</a:t>
            </a:r>
            <a:r>
              <a:rPr lang="en-US" altLang="zh-CN" sz="1100" dirty="0">
                <a:solidFill>
                  <a:schemeClr val="tx2"/>
                </a:solidFill>
              </a:rPr>
              <a:t>correction()</a:t>
            </a:r>
            <a:r>
              <a:rPr lang="zh-CN" altLang="en-US" sz="1100" dirty="0">
                <a:solidFill>
                  <a:schemeClr val="tx2"/>
                </a:solidFill>
              </a:rPr>
              <a:t>连接数据库，执行更新语句和删除语句，得到两个</a:t>
            </a:r>
            <a:r>
              <a:rPr lang="en-US" altLang="zh-CN" sz="1100" dirty="0">
                <a:solidFill>
                  <a:schemeClr val="tx2"/>
                </a:solidFill>
              </a:rPr>
              <a:t>int</a:t>
            </a:r>
            <a:r>
              <a:rPr lang="zh-CN" altLang="en-US" sz="1100" dirty="0">
                <a:solidFill>
                  <a:schemeClr val="tx2"/>
                </a:solidFill>
              </a:rPr>
              <a:t>型结果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3AA395F-C9C8-4386-8775-B210FFCD77D5}"/>
              </a:ext>
            </a:extLst>
          </p:cNvPr>
          <p:cNvCxnSpPr/>
          <p:nvPr/>
        </p:nvCxnSpPr>
        <p:spPr>
          <a:xfrm>
            <a:off x="1589263" y="2720928"/>
            <a:ext cx="0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5DFEDEBF-724C-4008-B284-A4B9578D5B2D}"/>
              </a:ext>
            </a:extLst>
          </p:cNvPr>
          <p:cNvSpPr/>
          <p:nvPr/>
        </p:nvSpPr>
        <p:spPr>
          <a:xfrm>
            <a:off x="461139" y="3037451"/>
            <a:ext cx="2256246" cy="1010494"/>
          </a:xfrm>
          <a:prstGeom prst="flowChart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2"/>
                </a:solidFill>
              </a:rPr>
              <a:t>方法</a:t>
            </a:r>
            <a:r>
              <a:rPr lang="en-US" altLang="zh-CN" sz="1100" dirty="0" err="1">
                <a:solidFill>
                  <a:schemeClr val="tx2"/>
                </a:solidFill>
              </a:rPr>
              <a:t>getMessage</a:t>
            </a:r>
            <a:r>
              <a:rPr lang="en-US" altLang="zh-CN" sz="1100" dirty="0">
                <a:solidFill>
                  <a:schemeClr val="tx2"/>
                </a:solidFill>
              </a:rPr>
              <a:t>()</a:t>
            </a:r>
            <a:r>
              <a:rPr lang="zh-CN" altLang="en-US" sz="1100" dirty="0">
                <a:solidFill>
                  <a:schemeClr val="tx2"/>
                </a:solidFill>
              </a:rPr>
              <a:t>判断</a:t>
            </a:r>
            <a:r>
              <a:rPr lang="en-US" altLang="zh-CN" sz="1100" dirty="0">
                <a:solidFill>
                  <a:schemeClr val="tx2"/>
                </a:solidFill>
              </a:rPr>
              <a:t>int</a:t>
            </a:r>
            <a:r>
              <a:rPr lang="zh-CN" altLang="en-US" sz="1100" dirty="0">
                <a:solidFill>
                  <a:schemeClr val="tx2"/>
                </a:solidFill>
              </a:rPr>
              <a:t>型结果是否皆大于</a:t>
            </a:r>
            <a:r>
              <a:rPr lang="en-US" altLang="zh-CN" sz="1100" dirty="0">
                <a:solidFill>
                  <a:schemeClr val="tx2"/>
                </a:solidFill>
              </a:rPr>
              <a:t>0</a:t>
            </a:r>
            <a:r>
              <a:rPr lang="zh-CN" altLang="en-US" sz="1100" dirty="0">
                <a:solidFill>
                  <a:schemeClr val="tx2"/>
                </a:solidFill>
              </a:rPr>
              <a:t>，返回“修正成功”的反馈信息，否则返回“请输入正确的关键词”的提示信息。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9190CCE-01FE-4542-9F8F-D0653E7E2E3D}"/>
              </a:ext>
            </a:extLst>
          </p:cNvPr>
          <p:cNvCxnSpPr>
            <a:cxnSpLocks/>
          </p:cNvCxnSpPr>
          <p:nvPr/>
        </p:nvCxnSpPr>
        <p:spPr>
          <a:xfrm>
            <a:off x="1589262" y="4047945"/>
            <a:ext cx="0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8A2D613D-EA7A-41BA-BB0D-CC15342772E0}"/>
              </a:ext>
            </a:extLst>
          </p:cNvPr>
          <p:cNvSpPr/>
          <p:nvPr/>
        </p:nvSpPr>
        <p:spPr>
          <a:xfrm>
            <a:off x="697366" y="4371524"/>
            <a:ext cx="1783791" cy="418609"/>
          </a:xfrm>
          <a:prstGeom prst="flowChart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2"/>
                </a:solidFill>
              </a:rPr>
              <a:t>监视器接口方法实例化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B272F6-1988-46EB-BF16-BD925268E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2"/>
          <a:stretch/>
        </p:blipFill>
        <p:spPr>
          <a:xfrm>
            <a:off x="3708047" y="710284"/>
            <a:ext cx="3932261" cy="11919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BE88C43-F39D-44E7-B731-4DC64E48F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801" y="1661081"/>
            <a:ext cx="6081287" cy="18213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381E7DE-220E-44D0-BA84-0B8408D29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789" y="3030647"/>
            <a:ext cx="4564776" cy="122692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DF39E10-40D8-43CD-A659-D0A0E83C7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281" y="3225238"/>
            <a:ext cx="4298052" cy="18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9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4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2446824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共现表构建</a:t>
            </a:r>
          </a:p>
        </p:txBody>
      </p:sp>
    </p:spTree>
    <p:extLst>
      <p:ext uri="{BB962C8B-B14F-4D97-AF65-F5344CB8AC3E}">
        <p14:creationId xmlns:p14="http://schemas.microsoft.com/office/powerpoint/2010/main" val="45225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7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A49E545-C16A-4FF7-A829-B66ABF94FC57}"/>
              </a:ext>
            </a:extLst>
          </p:cNvPr>
          <p:cNvSpPr/>
          <p:nvPr/>
        </p:nvSpPr>
        <p:spPr>
          <a:xfrm>
            <a:off x="680368" y="318700"/>
            <a:ext cx="7783265" cy="355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9650" algn="ctr"/>
            <a:r>
              <a:rPr lang="en-US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zh-CN" altLang="zh-CN" sz="1707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D4C2C2E-5624-48B8-8EBA-984F1928D523}"/>
              </a:ext>
            </a:extLst>
          </p:cNvPr>
          <p:cNvSpPr/>
          <p:nvPr/>
        </p:nvSpPr>
        <p:spPr>
          <a:xfrm>
            <a:off x="942376" y="257044"/>
            <a:ext cx="7521257" cy="880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9650" algn="ctr"/>
            <a:r>
              <a:rPr lang="zh-CN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通过共现表，可以</a:t>
            </a:r>
            <a:r>
              <a:rPr lang="zh-CN" altLang="en-US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为“</a:t>
            </a:r>
            <a:r>
              <a:rPr lang="zh-CN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实现软件的分析功能</a:t>
            </a:r>
            <a:r>
              <a:rPr lang="zh-CN" altLang="en-US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”做基础</a:t>
            </a:r>
            <a:r>
              <a:rPr lang="zh-CN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，共现表包括的</a:t>
            </a:r>
            <a:endParaRPr lang="en-US" altLang="zh-CN" sz="1707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189650" algn="ctr"/>
            <a:r>
              <a:rPr lang="zh-CN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字段有：主键</a:t>
            </a:r>
            <a:r>
              <a:rPr lang="en-US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lang="zh-CN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、要分析的第一个字段名、第二个字段名和同时出现的频次。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EBA949-18DB-43CB-8FB6-8CC981CA830F}"/>
              </a:ext>
            </a:extLst>
          </p:cNvPr>
          <p:cNvSpPr/>
          <p:nvPr/>
        </p:nvSpPr>
        <p:spPr>
          <a:xfrm>
            <a:off x="424339" y="4678581"/>
            <a:ext cx="8500144" cy="355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9650"/>
            <a:r>
              <a:rPr lang="zh-CN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</a:t>
            </a:r>
            <a:r>
              <a:rPr lang="zh-CN" altLang="en-US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关键词、作者、机构共现表，可以为“实现查询频次操作”做基础。</a:t>
            </a:r>
            <a:endParaRPr lang="zh-CN" altLang="zh-CN" sz="1707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53F730-4A87-4CAF-8D56-973E97E22B88}"/>
              </a:ext>
            </a:extLst>
          </p:cNvPr>
          <p:cNvPicPr/>
          <p:nvPr/>
        </p:nvPicPr>
        <p:blipFill rotWithShape="1">
          <a:blip r:embed="rId2"/>
          <a:srcRect l="23705" t="24389" r="42284" b="36405"/>
          <a:stretch/>
        </p:blipFill>
        <p:spPr bwMode="auto">
          <a:xfrm>
            <a:off x="526751" y="1176999"/>
            <a:ext cx="4557306" cy="29821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174E4F-C1D5-4B95-B8B3-10F157E17ED1}"/>
              </a:ext>
            </a:extLst>
          </p:cNvPr>
          <p:cNvPicPr/>
          <p:nvPr/>
        </p:nvPicPr>
        <p:blipFill rotWithShape="1">
          <a:blip r:embed="rId3"/>
          <a:srcRect l="23817" t="24977" r="45686" b="31723"/>
          <a:stretch/>
        </p:blipFill>
        <p:spPr bwMode="auto">
          <a:xfrm>
            <a:off x="2421361" y="1176999"/>
            <a:ext cx="4162822" cy="33405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9C99C4-153E-4ACD-BB05-0CF06A30031E}"/>
              </a:ext>
            </a:extLst>
          </p:cNvPr>
          <p:cNvPicPr/>
          <p:nvPr/>
        </p:nvPicPr>
        <p:blipFill rotWithShape="1">
          <a:blip r:embed="rId4"/>
          <a:srcRect l="23818" t="24197" r="20668" b="36795"/>
          <a:stretch/>
        </p:blipFill>
        <p:spPr bwMode="auto">
          <a:xfrm>
            <a:off x="1863243" y="1639887"/>
            <a:ext cx="6764572" cy="26984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5225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8FCB985-60E0-4F7F-9081-E9F3EB0493CA}"/>
              </a:ext>
            </a:extLst>
          </p:cNvPr>
          <p:cNvSpPr/>
          <p:nvPr/>
        </p:nvSpPr>
        <p:spPr>
          <a:xfrm>
            <a:off x="318223" y="4363949"/>
            <a:ext cx="8039293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通过关键词与作者、关键词与期刊、关键词与机构的共现表，</a:t>
            </a:r>
            <a:endParaRPr lang="en-US" altLang="zh-CN" sz="1707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可以为“实现</a:t>
            </a:r>
            <a:r>
              <a:rPr lang="zh-CN" altLang="zh-CN" sz="170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查询关键词对应的前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70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名作者、期刊、机构分布</a:t>
            </a:r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的功能”做基础</a:t>
            </a:r>
            <a:endParaRPr lang="zh-CN" altLang="en-US" sz="170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4D821F-31E1-48DE-828F-6C2E9295352B}"/>
              </a:ext>
            </a:extLst>
          </p:cNvPr>
          <p:cNvPicPr/>
          <p:nvPr/>
        </p:nvPicPr>
        <p:blipFill rotWithShape="1">
          <a:blip r:embed="rId2"/>
          <a:srcRect l="23921" t="24580" r="43929" b="36601"/>
          <a:stretch/>
        </p:blipFill>
        <p:spPr bwMode="auto">
          <a:xfrm>
            <a:off x="373134" y="1035579"/>
            <a:ext cx="3584398" cy="26114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15539C-E172-48A2-97CD-327EBFBF2C3C}"/>
              </a:ext>
            </a:extLst>
          </p:cNvPr>
          <p:cNvPicPr/>
          <p:nvPr/>
        </p:nvPicPr>
        <p:blipFill rotWithShape="1">
          <a:blip r:embed="rId3"/>
          <a:srcRect l="25131" t="25364" r="32847" b="39331"/>
          <a:stretch/>
        </p:blipFill>
        <p:spPr bwMode="auto">
          <a:xfrm>
            <a:off x="2786352" y="1035580"/>
            <a:ext cx="5028081" cy="22842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A585F3-300D-43ED-AF24-BC15FB6A9F3D}"/>
              </a:ext>
            </a:extLst>
          </p:cNvPr>
          <p:cNvPicPr/>
          <p:nvPr/>
        </p:nvPicPr>
        <p:blipFill rotWithShape="1">
          <a:blip r:embed="rId4"/>
          <a:srcRect l="25244" t="24782" r="39760" b="44013"/>
          <a:stretch/>
        </p:blipFill>
        <p:spPr bwMode="auto">
          <a:xfrm>
            <a:off x="1909304" y="1685664"/>
            <a:ext cx="4857131" cy="24578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F3269CD-9076-41A9-B665-E1B28FF1A395}"/>
              </a:ext>
            </a:extLst>
          </p:cNvPr>
          <p:cNvSpPr/>
          <p:nvPr/>
        </p:nvSpPr>
        <p:spPr>
          <a:xfrm>
            <a:off x="942376" y="257044"/>
            <a:ext cx="7521257" cy="880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9650" algn="ctr"/>
            <a:r>
              <a:rPr lang="zh-CN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通过共现表，可以</a:t>
            </a:r>
            <a:r>
              <a:rPr lang="zh-CN" altLang="en-US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为“</a:t>
            </a:r>
            <a:r>
              <a:rPr lang="zh-CN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实现软件的分析功能</a:t>
            </a:r>
            <a:r>
              <a:rPr lang="zh-CN" altLang="en-US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”做基础</a:t>
            </a:r>
            <a:r>
              <a:rPr lang="zh-CN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，共现表包括的</a:t>
            </a:r>
            <a:endParaRPr lang="en-US" altLang="zh-CN" sz="1707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189650" algn="ctr"/>
            <a:r>
              <a:rPr lang="zh-CN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字段有：主键</a:t>
            </a:r>
            <a:r>
              <a:rPr lang="en-US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lang="zh-CN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、要分析的第一个字段名、第二个字段名和同时出现的频次。</a:t>
            </a:r>
          </a:p>
        </p:txBody>
      </p:sp>
    </p:spTree>
    <p:extLst>
      <p:ext uri="{BB962C8B-B14F-4D97-AF65-F5344CB8AC3E}">
        <p14:creationId xmlns:p14="http://schemas.microsoft.com/office/powerpoint/2010/main" val="349031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8FCB985-60E0-4F7F-9081-E9F3EB0493CA}"/>
              </a:ext>
            </a:extLst>
          </p:cNvPr>
          <p:cNvSpPr/>
          <p:nvPr/>
        </p:nvSpPr>
        <p:spPr>
          <a:xfrm>
            <a:off x="320075" y="4290294"/>
            <a:ext cx="8503849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通过机构与作者、机构与期刊、关键词与机构的共现表，</a:t>
            </a:r>
            <a:endParaRPr lang="en-US" altLang="zh-CN" sz="1707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可以为“实现查询机构对应的前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名作者、期刊、前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30</a:t>
            </a:r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名关键词分布的功能”做基础</a:t>
            </a:r>
            <a:endParaRPr lang="zh-CN" altLang="en-US" sz="170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E06487-C57A-4111-B452-D8718D70DAD0}"/>
              </a:ext>
            </a:extLst>
          </p:cNvPr>
          <p:cNvPicPr/>
          <p:nvPr/>
        </p:nvPicPr>
        <p:blipFill rotWithShape="1">
          <a:blip r:embed="rId2"/>
          <a:srcRect l="23488" t="24197" r="36469" b="49086"/>
          <a:stretch/>
        </p:blipFill>
        <p:spPr bwMode="auto">
          <a:xfrm>
            <a:off x="543054" y="1086785"/>
            <a:ext cx="5360294" cy="21506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BCF08FA-86FD-4BE1-9385-083C6FB8771A}"/>
              </a:ext>
            </a:extLst>
          </p:cNvPr>
          <p:cNvPicPr/>
          <p:nvPr/>
        </p:nvPicPr>
        <p:blipFill rotWithShape="1">
          <a:blip r:embed="rId3"/>
          <a:srcRect l="23600" t="24588" r="34054" b="48890"/>
          <a:stretch/>
        </p:blipFill>
        <p:spPr bwMode="auto">
          <a:xfrm>
            <a:off x="1891852" y="2010666"/>
            <a:ext cx="5360294" cy="18924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34FC1EF-39FC-4830-B08A-860050A2F33E}"/>
              </a:ext>
            </a:extLst>
          </p:cNvPr>
          <p:cNvSpPr/>
          <p:nvPr/>
        </p:nvSpPr>
        <p:spPr>
          <a:xfrm>
            <a:off x="942376" y="257044"/>
            <a:ext cx="7521257" cy="880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9650" algn="ctr"/>
            <a:r>
              <a:rPr lang="zh-CN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通过共现表，可以</a:t>
            </a:r>
            <a:r>
              <a:rPr lang="zh-CN" altLang="en-US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为“</a:t>
            </a:r>
            <a:r>
              <a:rPr lang="zh-CN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实现软件的分析功能</a:t>
            </a:r>
            <a:r>
              <a:rPr lang="zh-CN" altLang="en-US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”做基础</a:t>
            </a:r>
            <a:r>
              <a:rPr lang="zh-CN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，共现表包括的</a:t>
            </a:r>
            <a:endParaRPr lang="en-US" altLang="zh-CN" sz="1707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189650" algn="ctr"/>
            <a:r>
              <a:rPr lang="zh-CN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字段有：主键</a:t>
            </a:r>
            <a:r>
              <a:rPr lang="en-US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lang="zh-CN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、要分析的第一个字段名、第二个字段名和同时出现的频次。</a:t>
            </a:r>
          </a:p>
        </p:txBody>
      </p:sp>
    </p:spTree>
    <p:extLst>
      <p:ext uri="{BB962C8B-B14F-4D97-AF65-F5344CB8AC3E}">
        <p14:creationId xmlns:p14="http://schemas.microsoft.com/office/powerpoint/2010/main" val="327428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7E5DC3D-FF7A-4984-B226-F080EB793E18}"/>
              </a:ext>
            </a:extLst>
          </p:cNvPr>
          <p:cNvSpPr/>
          <p:nvPr/>
        </p:nvSpPr>
        <p:spPr>
          <a:xfrm>
            <a:off x="860657" y="308352"/>
            <a:ext cx="972908" cy="409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1759115-F18A-4C46-AEBC-787DFB58A7F7}"/>
              </a:ext>
            </a:extLst>
          </p:cNvPr>
          <p:cNvSpPr/>
          <p:nvPr/>
        </p:nvSpPr>
        <p:spPr>
          <a:xfrm>
            <a:off x="577956" y="1105293"/>
            <a:ext cx="1536171" cy="624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连接数据库，并创建共现表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964BBBD-8DA2-4982-B56C-B010EDEA69A1}"/>
              </a:ext>
            </a:extLst>
          </p:cNvPr>
          <p:cNvSpPr/>
          <p:nvPr/>
        </p:nvSpPr>
        <p:spPr>
          <a:xfrm>
            <a:off x="629162" y="2116919"/>
            <a:ext cx="1433759" cy="4983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获取相关数据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8189B8-3A87-4ED8-A0EC-41579A8ACD46}"/>
              </a:ext>
            </a:extLst>
          </p:cNvPr>
          <p:cNvSpPr/>
          <p:nvPr/>
        </p:nvSpPr>
        <p:spPr>
          <a:xfrm>
            <a:off x="373134" y="2977268"/>
            <a:ext cx="1945816" cy="972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计算共现次数，</a:t>
            </a:r>
            <a:endParaRPr lang="en-US" altLang="zh-CN" sz="1707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70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并插入到共现表中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41E7DA-5B62-4A14-B60E-8DFCB32EEB84}"/>
              </a:ext>
            </a:extLst>
          </p:cNvPr>
          <p:cNvSpPr/>
          <p:nvPr/>
        </p:nvSpPr>
        <p:spPr>
          <a:xfrm>
            <a:off x="910793" y="4326691"/>
            <a:ext cx="870497" cy="4707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B52B49B-31B5-431F-9D4D-0FC6A523C1D7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flipH="1">
            <a:off x="1346041" y="717998"/>
            <a:ext cx="1070" cy="387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CC140FB-ED40-4A7F-8FA9-4221410B828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346042" y="1729623"/>
            <a:ext cx="0" cy="387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112F49E-7F27-46EC-8348-006580EA699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1346042" y="2615305"/>
            <a:ext cx="0" cy="361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3199732-B882-4298-A235-BA70F0CBBC1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346042" y="3950176"/>
            <a:ext cx="0" cy="376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92C2A9A3-D60A-4BEA-AF04-42DC78D3FCAE}"/>
              </a:ext>
            </a:extLst>
          </p:cNvPr>
          <p:cNvSpPr/>
          <p:nvPr/>
        </p:nvSpPr>
        <p:spPr>
          <a:xfrm>
            <a:off x="245120" y="2173509"/>
            <a:ext cx="256028" cy="30723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707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84BFA2A-D1C3-48A4-878A-1B77D3266785}"/>
              </a:ext>
            </a:extLst>
          </p:cNvPr>
          <p:cNvSpPr/>
          <p:nvPr/>
        </p:nvSpPr>
        <p:spPr>
          <a:xfrm>
            <a:off x="104110" y="3237424"/>
            <a:ext cx="256028" cy="30723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707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D169A67-9393-4A76-8F64-D8F32A714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0" t="20132" r="39418" b="37057"/>
          <a:stretch/>
        </p:blipFill>
        <p:spPr>
          <a:xfrm>
            <a:off x="2084650" y="62671"/>
            <a:ext cx="6267349" cy="29493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E7B4A23-C34A-4735-B5F4-22CA399F0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42" t="26106" r="14718" b="11171"/>
          <a:stretch/>
        </p:blipFill>
        <p:spPr>
          <a:xfrm>
            <a:off x="910793" y="1447702"/>
            <a:ext cx="6998290" cy="3225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5676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5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290848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分析功能实现</a:t>
            </a:r>
          </a:p>
        </p:txBody>
      </p:sp>
    </p:spTree>
    <p:extLst>
      <p:ext uri="{BB962C8B-B14F-4D97-AF65-F5344CB8AC3E}">
        <p14:creationId xmlns:p14="http://schemas.microsoft.com/office/powerpoint/2010/main" val="43881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7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73141" y="466830"/>
            <a:ext cx="1146310" cy="1146310"/>
            <a:chOff x="1602769" y="143838"/>
            <a:chExt cx="1331936" cy="1331936"/>
          </a:xfrm>
        </p:grpSpPr>
        <p:sp>
          <p:nvSpPr>
            <p:cNvPr id="4" name="椭圆 3"/>
            <p:cNvSpPr/>
            <p:nvPr/>
          </p:nvSpPr>
          <p:spPr>
            <a:xfrm>
              <a:off x="1602769" y="143838"/>
              <a:ext cx="1331936" cy="1331936"/>
            </a:xfrm>
            <a:prstGeom prst="ellipse">
              <a:avLst/>
            </a:prstGeom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679041" y="396413"/>
              <a:ext cx="1189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638153" y="937949"/>
              <a:ext cx="1263808" cy="30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Freeform 5"/>
          <p:cNvSpPr/>
          <p:nvPr/>
        </p:nvSpPr>
        <p:spPr bwMode="auto">
          <a:xfrm>
            <a:off x="2382" y="2262776"/>
            <a:ext cx="9141619" cy="1084926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44" name="矩形 30"/>
          <p:cNvSpPr>
            <a:spLocks noChangeArrowheads="1"/>
          </p:cNvSpPr>
          <p:nvPr/>
        </p:nvSpPr>
        <p:spPr bwMode="auto">
          <a:xfrm>
            <a:off x="505325" y="3659972"/>
            <a:ext cx="1361906" cy="32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导入题录数据</a:t>
            </a:r>
          </a:p>
        </p:txBody>
      </p:sp>
      <p:sp>
        <p:nvSpPr>
          <p:cNvPr id="45" name="矩形 68"/>
          <p:cNvSpPr>
            <a:spLocks noChangeArrowheads="1"/>
          </p:cNvSpPr>
          <p:nvPr/>
        </p:nvSpPr>
        <p:spPr bwMode="auto">
          <a:xfrm>
            <a:off x="5212992" y="1528215"/>
            <a:ext cx="1569182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共现表构建</a:t>
            </a:r>
          </a:p>
        </p:txBody>
      </p:sp>
      <p:sp>
        <p:nvSpPr>
          <p:cNvPr id="46" name="矩形 64"/>
          <p:cNvSpPr>
            <a:spLocks noChangeArrowheads="1"/>
          </p:cNvSpPr>
          <p:nvPr/>
        </p:nvSpPr>
        <p:spPr bwMode="auto">
          <a:xfrm>
            <a:off x="2019452" y="2365080"/>
            <a:ext cx="1551601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频次表构建</a:t>
            </a:r>
          </a:p>
        </p:txBody>
      </p:sp>
      <p:sp>
        <p:nvSpPr>
          <p:cNvPr id="47" name="矩形 66"/>
          <p:cNvSpPr>
            <a:spLocks noChangeArrowheads="1"/>
          </p:cNvSpPr>
          <p:nvPr/>
        </p:nvSpPr>
        <p:spPr bwMode="auto">
          <a:xfrm>
            <a:off x="3378415" y="3281968"/>
            <a:ext cx="2025184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统计功能实现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816008" y="2756789"/>
            <a:ext cx="749673" cy="751323"/>
            <a:chOff x="3437020" y="1033173"/>
            <a:chExt cx="863676" cy="865577"/>
          </a:xfrm>
        </p:grpSpPr>
        <p:sp>
          <p:nvSpPr>
            <p:cNvPr id="49" name="椭圆 18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3" cstate="screen">
              <a:biLevel thresh="25000"/>
            </a:blip>
            <a:stretch>
              <a:fillRect/>
            </a:stretch>
          </p:blipFill>
          <p:spPr>
            <a:xfrm>
              <a:off x="3587275" y="1169757"/>
              <a:ext cx="552644" cy="566109"/>
            </a:xfrm>
            <a:prstGeom prst="rect">
              <a:avLst/>
            </a:prstGeom>
          </p:spPr>
        </p:pic>
      </p:grpSp>
      <p:sp>
        <p:nvSpPr>
          <p:cNvPr id="51" name="矩形 68"/>
          <p:cNvSpPr>
            <a:spLocks noChangeArrowheads="1"/>
          </p:cNvSpPr>
          <p:nvPr/>
        </p:nvSpPr>
        <p:spPr bwMode="auto">
          <a:xfrm>
            <a:off x="6780337" y="3105782"/>
            <a:ext cx="1988660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分析功能实现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2430518" y="2882260"/>
            <a:ext cx="749673" cy="751323"/>
            <a:chOff x="3437020" y="2074814"/>
            <a:chExt cx="863676" cy="865577"/>
          </a:xfrm>
        </p:grpSpPr>
        <p:sp>
          <p:nvSpPr>
            <p:cNvPr id="53" name="椭圆 19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 cstate="screen">
              <a:biLevel thresh="25000"/>
            </a:blip>
            <a:stretch>
              <a:fillRect/>
            </a:stretch>
          </p:blipFill>
          <p:spPr>
            <a:xfrm>
              <a:off x="3596360" y="2243692"/>
              <a:ext cx="553608" cy="567096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3987654" y="2353136"/>
            <a:ext cx="749673" cy="749944"/>
            <a:chOff x="3437020" y="3157655"/>
            <a:chExt cx="863676" cy="863988"/>
          </a:xfrm>
        </p:grpSpPr>
        <p:sp>
          <p:nvSpPr>
            <p:cNvPr id="56" name="椭圆 20"/>
            <p:cNvSpPr>
              <a:spLocks noChangeArrowheads="1"/>
            </p:cNvSpPr>
            <p:nvPr/>
          </p:nvSpPr>
          <p:spPr bwMode="auto">
            <a:xfrm>
              <a:off x="3437020" y="3157655"/>
              <a:ext cx="863676" cy="86398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3603965" y="3301680"/>
              <a:ext cx="519264" cy="531742"/>
              <a:chOff x="9901114" y="2870043"/>
              <a:chExt cx="1094967" cy="1121279"/>
            </a:xfrm>
          </p:grpSpPr>
          <p:sp>
            <p:nvSpPr>
              <p:cNvPr id="58" name="Freeform 5"/>
              <p:cNvSpPr/>
              <p:nvPr/>
            </p:nvSpPr>
            <p:spPr bwMode="auto">
              <a:xfrm>
                <a:off x="10585467" y="2870043"/>
                <a:ext cx="234963" cy="800500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"/>
              <p:cNvSpPr/>
              <p:nvPr/>
            </p:nvSpPr>
            <p:spPr bwMode="auto">
              <a:xfrm>
                <a:off x="10044830" y="3280407"/>
                <a:ext cx="289711" cy="34679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7"/>
              <p:cNvSpPr/>
              <p:nvPr/>
            </p:nvSpPr>
            <p:spPr bwMode="auto">
              <a:xfrm>
                <a:off x="10044830" y="3442241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8"/>
              <p:cNvSpPr/>
              <p:nvPr/>
            </p:nvSpPr>
            <p:spPr bwMode="auto">
              <a:xfrm>
                <a:off x="10044830" y="3601186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9"/>
              <p:cNvSpPr>
                <a:spLocks noEditPoints="1"/>
              </p:cNvSpPr>
              <p:nvPr/>
            </p:nvSpPr>
            <p:spPr bwMode="auto">
              <a:xfrm>
                <a:off x="9901114" y="2953851"/>
                <a:ext cx="1094967" cy="1037471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5647172" y="1987712"/>
            <a:ext cx="749673" cy="751322"/>
            <a:chOff x="3437020" y="4201727"/>
            <a:chExt cx="863676" cy="865576"/>
          </a:xfrm>
        </p:grpSpPr>
        <p:sp>
          <p:nvSpPr>
            <p:cNvPr id="64" name="椭圆 21"/>
            <p:cNvSpPr>
              <a:spLocks noChangeArrowheads="1"/>
            </p:cNvSpPr>
            <p:nvPr/>
          </p:nvSpPr>
          <p:spPr bwMode="auto">
            <a:xfrm>
              <a:off x="3437020" y="4201727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grpSp>
          <p:nvGrpSpPr>
            <p:cNvPr id="65" name="Group 4"/>
            <p:cNvGrpSpPr>
              <a:grpSpLocks noChangeAspect="1"/>
            </p:cNvGrpSpPr>
            <p:nvPr/>
          </p:nvGrpSpPr>
          <p:grpSpPr bwMode="auto">
            <a:xfrm>
              <a:off x="3626902" y="4339091"/>
              <a:ext cx="476560" cy="578496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66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6"/>
              <p:cNvSpPr/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7"/>
              <p:cNvSpPr/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8"/>
              <p:cNvSpPr/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9"/>
              <p:cNvSpPr/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10"/>
              <p:cNvSpPr/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11"/>
              <p:cNvSpPr/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7393861" y="2161909"/>
            <a:ext cx="749673" cy="751322"/>
            <a:chOff x="3437020" y="5246272"/>
            <a:chExt cx="863676" cy="865576"/>
          </a:xfrm>
        </p:grpSpPr>
        <p:sp>
          <p:nvSpPr>
            <p:cNvPr id="74" name="椭圆 21"/>
            <p:cNvSpPr>
              <a:spLocks noChangeArrowheads="1"/>
            </p:cNvSpPr>
            <p:nvPr/>
          </p:nvSpPr>
          <p:spPr bwMode="auto">
            <a:xfrm>
              <a:off x="3437020" y="5246272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75" name="Freeform 9"/>
            <p:cNvSpPr>
              <a:spLocks noEditPoints="1"/>
            </p:cNvSpPr>
            <p:nvPr/>
          </p:nvSpPr>
          <p:spPr bwMode="auto">
            <a:xfrm>
              <a:off x="3564624" y="5446833"/>
              <a:ext cx="605440" cy="464249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4" grpId="0"/>
      <p:bldP spid="45" grpId="0"/>
      <p:bldP spid="46" grpId="0"/>
      <p:bldP spid="47" grpId="0"/>
      <p:bldP spid="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CD11C41-C3CC-4989-98DD-7F52D74B558E}"/>
              </a:ext>
            </a:extLst>
          </p:cNvPr>
          <p:cNvSpPr/>
          <p:nvPr/>
        </p:nvSpPr>
        <p:spPr>
          <a:xfrm>
            <a:off x="791312" y="165580"/>
            <a:ext cx="7299495" cy="355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同类共现功能实现（以机构合作为例）：构建</a:t>
            </a:r>
            <a:r>
              <a:rPr lang="en-US" altLang="zh-CN" sz="1707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CoorganizationQuery</a:t>
            </a:r>
            <a:r>
              <a:rPr lang="zh-CN" altLang="en-US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</a:t>
            </a:r>
            <a:endParaRPr lang="zh-CN" altLang="zh-CN" sz="1707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流程图: 过程 2">
            <a:extLst>
              <a:ext uri="{FF2B5EF4-FFF2-40B4-BE49-F238E27FC236}">
                <a16:creationId xmlns:a16="http://schemas.microsoft.com/office/drawing/2014/main" id="{B4A508E6-703D-4A12-A5A4-1C76852C8F56}"/>
              </a:ext>
            </a:extLst>
          </p:cNvPr>
          <p:cNvSpPr/>
          <p:nvPr/>
        </p:nvSpPr>
        <p:spPr>
          <a:xfrm>
            <a:off x="432441" y="902474"/>
            <a:ext cx="2106652" cy="1085568"/>
          </a:xfrm>
          <a:prstGeom prst="flowChart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2"/>
                </a:solidFill>
              </a:rPr>
              <a:t>通过以</a:t>
            </a:r>
            <a:r>
              <a:rPr lang="en-US" altLang="zh-CN" sz="1100" dirty="0" err="1">
                <a:solidFill>
                  <a:schemeClr val="tx2"/>
                </a:solidFill>
              </a:rPr>
              <a:t>ResultSet.next</a:t>
            </a:r>
            <a:r>
              <a:rPr lang="en-US" altLang="zh-CN" sz="1100" dirty="0">
                <a:solidFill>
                  <a:schemeClr val="tx2"/>
                </a:solidFill>
              </a:rPr>
              <a:t>()</a:t>
            </a:r>
            <a:r>
              <a:rPr lang="zh-CN" altLang="en-US" sz="1100" dirty="0">
                <a:solidFill>
                  <a:schemeClr val="tx2"/>
                </a:solidFill>
              </a:rPr>
              <a:t>为判断条件的循环语句，使用</a:t>
            </a:r>
            <a:r>
              <a:rPr lang="en-US" altLang="zh-CN" sz="1100" dirty="0" err="1">
                <a:solidFill>
                  <a:schemeClr val="tx2"/>
                </a:solidFill>
              </a:rPr>
              <a:t>StringBuffer</a:t>
            </a:r>
            <a:r>
              <a:rPr lang="zh-CN" altLang="en-US" sz="1100" dirty="0">
                <a:solidFill>
                  <a:schemeClr val="tx2"/>
                </a:solidFill>
              </a:rPr>
              <a:t>存储</a:t>
            </a:r>
            <a:r>
              <a:rPr lang="en-US" altLang="zh-CN" sz="1100" dirty="0">
                <a:solidFill>
                  <a:schemeClr val="tx2"/>
                </a:solidFill>
              </a:rPr>
              <a:t>N</a:t>
            </a:r>
            <a:r>
              <a:rPr lang="zh-CN" altLang="en-US" sz="1100" dirty="0">
                <a:solidFill>
                  <a:schemeClr val="tx2"/>
                </a:solidFill>
              </a:rPr>
              <a:t>条查询结果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783A6576-4550-43AB-9BC3-9A046A8CCE5B}"/>
              </a:ext>
            </a:extLst>
          </p:cNvPr>
          <p:cNvCxnSpPr/>
          <p:nvPr/>
        </p:nvCxnSpPr>
        <p:spPr>
          <a:xfrm>
            <a:off x="1499993" y="1988042"/>
            <a:ext cx="0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0527F3D5-BF06-4056-A0B4-D01547F6433F}"/>
              </a:ext>
            </a:extLst>
          </p:cNvPr>
          <p:cNvSpPr/>
          <p:nvPr/>
        </p:nvSpPr>
        <p:spPr>
          <a:xfrm>
            <a:off x="371871" y="2317929"/>
            <a:ext cx="2256243" cy="606318"/>
          </a:xfrm>
          <a:prstGeom prst="flowChart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2"/>
                </a:solidFill>
              </a:rPr>
              <a:t>同时用</a:t>
            </a:r>
            <a:r>
              <a:rPr lang="en-US" altLang="zh-CN" sz="1100" dirty="0">
                <a:solidFill>
                  <a:schemeClr val="tx2"/>
                </a:solidFill>
              </a:rPr>
              <a:t>if</a:t>
            </a:r>
            <a:r>
              <a:rPr lang="zh-CN" altLang="en-US" sz="1100" dirty="0">
                <a:solidFill>
                  <a:schemeClr val="tx2"/>
                </a:solidFill>
              </a:rPr>
              <a:t>语句判断频次与上一条记录是否相同，不同则序号增一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D1AACFF-9B41-408C-B62B-457511C21D1B}"/>
              </a:ext>
            </a:extLst>
          </p:cNvPr>
          <p:cNvCxnSpPr/>
          <p:nvPr/>
        </p:nvCxnSpPr>
        <p:spPr>
          <a:xfrm>
            <a:off x="1499993" y="2924247"/>
            <a:ext cx="0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7338B611-5BE4-457D-A901-7E158440D7A0}"/>
              </a:ext>
            </a:extLst>
          </p:cNvPr>
          <p:cNvSpPr/>
          <p:nvPr/>
        </p:nvSpPr>
        <p:spPr>
          <a:xfrm>
            <a:off x="357644" y="3240770"/>
            <a:ext cx="2256245" cy="490796"/>
          </a:xfrm>
          <a:prstGeom prst="flowChart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2"/>
                </a:solidFill>
              </a:rPr>
              <a:t>输出序号</a:t>
            </a:r>
            <a:r>
              <a:rPr lang="en-US" altLang="zh-CN" sz="1100" dirty="0">
                <a:solidFill>
                  <a:schemeClr val="tx2"/>
                </a:solidFill>
              </a:rPr>
              <a:t>-</a:t>
            </a:r>
            <a:r>
              <a:rPr lang="zh-CN" altLang="en-US" sz="1100" dirty="0">
                <a:solidFill>
                  <a:schemeClr val="tx2"/>
                </a:solidFill>
              </a:rPr>
              <a:t>机构</a:t>
            </a:r>
            <a:r>
              <a:rPr lang="en-US" altLang="zh-CN" sz="1100" dirty="0">
                <a:solidFill>
                  <a:schemeClr val="tx2"/>
                </a:solidFill>
              </a:rPr>
              <a:t>1-</a:t>
            </a:r>
            <a:r>
              <a:rPr lang="zh-CN" altLang="en-US" sz="1100" dirty="0">
                <a:solidFill>
                  <a:schemeClr val="tx2"/>
                </a:solidFill>
              </a:rPr>
              <a:t>机构</a:t>
            </a:r>
            <a:r>
              <a:rPr lang="en-US" altLang="zh-CN" sz="1100" dirty="0">
                <a:solidFill>
                  <a:schemeClr val="tx2"/>
                </a:solidFill>
              </a:rPr>
              <a:t>2-</a:t>
            </a:r>
            <a:r>
              <a:rPr lang="zh-CN" altLang="en-US" sz="1100" dirty="0">
                <a:solidFill>
                  <a:schemeClr val="tx2"/>
                </a:solidFill>
              </a:rPr>
              <a:t>合作频次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FFD3D95-3297-465F-A7E3-A3DA678029CC}"/>
              </a:ext>
            </a:extLst>
          </p:cNvPr>
          <p:cNvCxnSpPr/>
          <p:nvPr/>
        </p:nvCxnSpPr>
        <p:spPr>
          <a:xfrm>
            <a:off x="1485766" y="3731566"/>
            <a:ext cx="0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FED2462C-E083-4C4F-AF8D-3CF530630E8D}"/>
              </a:ext>
            </a:extLst>
          </p:cNvPr>
          <p:cNvSpPr/>
          <p:nvPr/>
        </p:nvSpPr>
        <p:spPr>
          <a:xfrm>
            <a:off x="593871" y="4048089"/>
            <a:ext cx="1783790" cy="673473"/>
          </a:xfrm>
          <a:prstGeom prst="flowChart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2"/>
                </a:solidFill>
              </a:rPr>
              <a:t>监视器接口方法实例化，调用</a:t>
            </a:r>
            <a:r>
              <a:rPr lang="en-US" altLang="zh-CN" sz="1100" dirty="0" err="1">
                <a:solidFill>
                  <a:schemeClr val="tx2"/>
                </a:solidFill>
              </a:rPr>
              <a:t>querytopn</a:t>
            </a:r>
            <a:r>
              <a:rPr lang="en-US" altLang="zh-CN" sz="1100" dirty="0">
                <a:solidFill>
                  <a:schemeClr val="tx2"/>
                </a:solidFill>
              </a:rPr>
              <a:t>(int)</a:t>
            </a:r>
            <a:r>
              <a:rPr lang="zh-CN" altLang="en-US" sz="1100" dirty="0">
                <a:solidFill>
                  <a:schemeClr val="tx2"/>
                </a:solidFill>
              </a:rPr>
              <a:t>返回查询的</a:t>
            </a:r>
            <a:r>
              <a:rPr lang="en-US" altLang="zh-CN" sz="1100" dirty="0">
                <a:solidFill>
                  <a:schemeClr val="tx2"/>
                </a:solidFill>
              </a:rPr>
              <a:t>N</a:t>
            </a:r>
            <a:r>
              <a:rPr lang="zh-CN" altLang="en-US" sz="1100" dirty="0">
                <a:solidFill>
                  <a:schemeClr val="tx2"/>
                </a:solidFill>
              </a:rPr>
              <a:t>条记录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C8C7576-EDF0-48FA-9411-6C7A135B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075"/>
            <a:ext cx="9144000" cy="33760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D53711B-4979-4B4D-8E18-DA168E6B2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346" y="3099317"/>
            <a:ext cx="4000847" cy="189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0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692952-93D6-4A65-A2DB-794CC073B65F}"/>
              </a:ext>
            </a:extLst>
          </p:cNvPr>
          <p:cNvSpPr/>
          <p:nvPr/>
        </p:nvSpPr>
        <p:spPr>
          <a:xfrm>
            <a:off x="183385" y="133500"/>
            <a:ext cx="8777230" cy="355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分布功能实现（以机构对应关键词、作者、期刊分布为例）：构建</a:t>
            </a:r>
            <a:r>
              <a:rPr lang="en-US" altLang="zh-CN" sz="1707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OrganizationQuery</a:t>
            </a:r>
            <a:r>
              <a:rPr lang="zh-CN" altLang="en-US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</a:t>
            </a:r>
            <a:endParaRPr lang="zh-CN" altLang="zh-CN" sz="1707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流程图: 过程 2">
            <a:extLst>
              <a:ext uri="{FF2B5EF4-FFF2-40B4-BE49-F238E27FC236}">
                <a16:creationId xmlns:a16="http://schemas.microsoft.com/office/drawing/2014/main" id="{073C7DCB-7551-47AD-A0D5-C3BD70C67A27}"/>
              </a:ext>
            </a:extLst>
          </p:cNvPr>
          <p:cNvSpPr/>
          <p:nvPr/>
        </p:nvSpPr>
        <p:spPr>
          <a:xfrm>
            <a:off x="644713" y="544502"/>
            <a:ext cx="2106652" cy="1085568"/>
          </a:xfrm>
          <a:prstGeom prst="flowChart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2"/>
                </a:solidFill>
              </a:rPr>
              <a:t>方法</a:t>
            </a:r>
            <a:r>
              <a:rPr lang="en-US" altLang="zh-CN" sz="1100" dirty="0" err="1">
                <a:solidFill>
                  <a:schemeClr val="tx2"/>
                </a:solidFill>
              </a:rPr>
              <a:t>queryone</a:t>
            </a:r>
            <a:r>
              <a:rPr lang="en-US" altLang="zh-CN" sz="1100" dirty="0">
                <a:solidFill>
                  <a:schemeClr val="tx2"/>
                </a:solidFill>
              </a:rPr>
              <a:t>(</a:t>
            </a:r>
            <a:r>
              <a:rPr lang="en-US" altLang="zh-CN" sz="1100" dirty="0" err="1">
                <a:solidFill>
                  <a:schemeClr val="tx2"/>
                </a:solidFill>
              </a:rPr>
              <a:t>String,String,int</a:t>
            </a:r>
            <a:r>
              <a:rPr lang="en-US" altLang="zh-CN" sz="1100" dirty="0">
                <a:solidFill>
                  <a:schemeClr val="tx2"/>
                </a:solidFill>
              </a:rPr>
              <a:t>) </a:t>
            </a:r>
            <a:r>
              <a:rPr lang="zh-CN" altLang="en-US" sz="1100" dirty="0">
                <a:solidFill>
                  <a:schemeClr val="tx2"/>
                </a:solidFill>
              </a:rPr>
              <a:t>第一个变量为列名，第二个为机构名称，第三个为查询结果数目，作者、期刊分布前</a:t>
            </a:r>
            <a:r>
              <a:rPr lang="en-US" altLang="zh-CN" sz="1100" dirty="0">
                <a:solidFill>
                  <a:schemeClr val="tx2"/>
                </a:solidFill>
              </a:rPr>
              <a:t>10</a:t>
            </a:r>
            <a:r>
              <a:rPr lang="zh-CN" altLang="en-US" sz="1100" dirty="0">
                <a:solidFill>
                  <a:schemeClr val="tx2"/>
                </a:solidFill>
              </a:rPr>
              <a:t>名，关键词分布前</a:t>
            </a:r>
            <a:r>
              <a:rPr lang="en-US" altLang="zh-CN" sz="1100" dirty="0">
                <a:solidFill>
                  <a:schemeClr val="tx2"/>
                </a:solidFill>
              </a:rPr>
              <a:t>30</a:t>
            </a:r>
            <a:r>
              <a:rPr lang="zh-CN" altLang="en-US" sz="1100" dirty="0">
                <a:solidFill>
                  <a:schemeClr val="tx2"/>
                </a:solidFill>
              </a:rPr>
              <a:t>名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321603E8-7DD3-4127-8B61-2ED7BBAB9F3F}"/>
              </a:ext>
            </a:extLst>
          </p:cNvPr>
          <p:cNvCxnSpPr/>
          <p:nvPr/>
        </p:nvCxnSpPr>
        <p:spPr>
          <a:xfrm>
            <a:off x="1712265" y="1630070"/>
            <a:ext cx="0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C8ED3392-B062-47CA-BC1F-DE55016E5369}"/>
              </a:ext>
            </a:extLst>
          </p:cNvPr>
          <p:cNvSpPr/>
          <p:nvPr/>
        </p:nvSpPr>
        <p:spPr>
          <a:xfrm>
            <a:off x="289843" y="1959957"/>
            <a:ext cx="2844844" cy="1239364"/>
          </a:xfrm>
          <a:prstGeom prst="flowChart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2"/>
                </a:solidFill>
              </a:rPr>
              <a:t>ResultSet</a:t>
            </a:r>
            <a:r>
              <a:rPr lang="zh-CN" altLang="en-US" sz="1100" dirty="0">
                <a:solidFill>
                  <a:schemeClr val="tx2"/>
                </a:solidFill>
              </a:rPr>
              <a:t>接收数据库查询结果，通过</a:t>
            </a:r>
            <a:r>
              <a:rPr lang="en-US" altLang="zh-CN" sz="1100" dirty="0" err="1">
                <a:solidFill>
                  <a:schemeClr val="tx2"/>
                </a:solidFill>
              </a:rPr>
              <a:t>ResultSet.next</a:t>
            </a:r>
            <a:r>
              <a:rPr lang="en-US" altLang="zh-CN" sz="1100" dirty="0">
                <a:solidFill>
                  <a:schemeClr val="tx2"/>
                </a:solidFill>
              </a:rPr>
              <a:t>()</a:t>
            </a:r>
            <a:r>
              <a:rPr lang="zh-CN" altLang="en-US" sz="1100" dirty="0">
                <a:solidFill>
                  <a:schemeClr val="tx2"/>
                </a:solidFill>
              </a:rPr>
              <a:t>判断查询结果集是否有记录，否则返回“请输入正确的机构名称”的提示信息，若存在，则通过循环语句使用</a:t>
            </a:r>
            <a:r>
              <a:rPr lang="en-US" altLang="zh-CN" sz="1100" dirty="0" err="1">
                <a:solidFill>
                  <a:schemeClr val="tx2"/>
                </a:solidFill>
              </a:rPr>
              <a:t>StringBuffer</a:t>
            </a:r>
            <a:r>
              <a:rPr lang="zh-CN" altLang="en-US" sz="1100" dirty="0">
                <a:solidFill>
                  <a:schemeClr val="tx2"/>
                </a:solidFill>
              </a:rPr>
              <a:t>存储</a:t>
            </a:r>
            <a:r>
              <a:rPr lang="en-US" altLang="zh-CN" sz="1100" dirty="0">
                <a:solidFill>
                  <a:schemeClr val="tx2"/>
                </a:solidFill>
              </a:rPr>
              <a:t>N</a:t>
            </a:r>
            <a:r>
              <a:rPr lang="zh-CN" altLang="en-US" sz="1100" dirty="0">
                <a:solidFill>
                  <a:schemeClr val="tx2"/>
                </a:solidFill>
              </a:rPr>
              <a:t>条查询结果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E3B9B83-DFB7-4A0E-94DD-AC2BF68E2266}"/>
              </a:ext>
            </a:extLst>
          </p:cNvPr>
          <p:cNvCxnSpPr/>
          <p:nvPr/>
        </p:nvCxnSpPr>
        <p:spPr>
          <a:xfrm>
            <a:off x="1712265" y="3204069"/>
            <a:ext cx="0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28CA2BA0-7BFF-4FE4-9BEC-2754653FF1FC}"/>
              </a:ext>
            </a:extLst>
          </p:cNvPr>
          <p:cNvSpPr/>
          <p:nvPr/>
        </p:nvSpPr>
        <p:spPr>
          <a:xfrm>
            <a:off x="513426" y="3501375"/>
            <a:ext cx="2369224" cy="673472"/>
          </a:xfrm>
          <a:prstGeom prst="flowChart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2"/>
                </a:solidFill>
              </a:rPr>
              <a:t>判断频次与上一记录是否相同，不同则序号增一，输出输出序号</a:t>
            </a:r>
            <a:r>
              <a:rPr lang="en-US" altLang="zh-CN" sz="1100" dirty="0">
                <a:solidFill>
                  <a:schemeClr val="tx2"/>
                </a:solidFill>
              </a:rPr>
              <a:t>-</a:t>
            </a:r>
            <a:r>
              <a:rPr lang="zh-CN" altLang="en-US" sz="1100" dirty="0">
                <a:solidFill>
                  <a:schemeClr val="tx2"/>
                </a:solidFill>
              </a:rPr>
              <a:t>机构</a:t>
            </a:r>
            <a:r>
              <a:rPr lang="en-US" altLang="zh-CN" sz="1100" dirty="0">
                <a:solidFill>
                  <a:schemeClr val="tx2"/>
                </a:solidFill>
              </a:rPr>
              <a:t>-</a:t>
            </a:r>
            <a:r>
              <a:rPr lang="zh-CN" altLang="en-US" sz="1100" dirty="0">
                <a:solidFill>
                  <a:schemeClr val="tx2"/>
                </a:solidFill>
              </a:rPr>
              <a:t>期刊</a:t>
            </a:r>
            <a:r>
              <a:rPr lang="en-US" altLang="zh-CN" sz="1100" dirty="0">
                <a:solidFill>
                  <a:schemeClr val="tx2"/>
                </a:solidFill>
              </a:rPr>
              <a:t>/</a:t>
            </a:r>
            <a:r>
              <a:rPr lang="zh-CN" altLang="en-US" sz="1100" dirty="0">
                <a:solidFill>
                  <a:schemeClr val="tx2"/>
                </a:solidFill>
              </a:rPr>
              <a:t>作者</a:t>
            </a:r>
            <a:r>
              <a:rPr lang="en-US" altLang="zh-CN" sz="1100" dirty="0">
                <a:solidFill>
                  <a:schemeClr val="tx2"/>
                </a:solidFill>
              </a:rPr>
              <a:t>/</a:t>
            </a:r>
            <a:r>
              <a:rPr lang="zh-CN" altLang="en-US" sz="1100" dirty="0">
                <a:solidFill>
                  <a:schemeClr val="tx2"/>
                </a:solidFill>
              </a:rPr>
              <a:t>关键词</a:t>
            </a:r>
            <a:r>
              <a:rPr lang="en-US" altLang="zh-CN" sz="1100" dirty="0">
                <a:solidFill>
                  <a:schemeClr val="tx2"/>
                </a:solidFill>
              </a:rPr>
              <a:t>-</a:t>
            </a:r>
            <a:r>
              <a:rPr lang="zh-CN" altLang="en-US" sz="1100" dirty="0">
                <a:solidFill>
                  <a:schemeClr val="tx2"/>
                </a:solidFill>
              </a:rPr>
              <a:t>频次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22A0657-A4A3-49A5-8015-1915CBB06A21}"/>
              </a:ext>
            </a:extLst>
          </p:cNvPr>
          <p:cNvCxnSpPr>
            <a:cxnSpLocks/>
          </p:cNvCxnSpPr>
          <p:nvPr/>
        </p:nvCxnSpPr>
        <p:spPr>
          <a:xfrm>
            <a:off x="1712265" y="4163376"/>
            <a:ext cx="0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EEFE6588-3996-493A-8435-EC7F75542270}"/>
              </a:ext>
            </a:extLst>
          </p:cNvPr>
          <p:cNvSpPr/>
          <p:nvPr/>
        </p:nvSpPr>
        <p:spPr>
          <a:xfrm>
            <a:off x="533766" y="4479899"/>
            <a:ext cx="2328544" cy="510013"/>
          </a:xfrm>
          <a:prstGeom prst="flowChart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2"/>
                </a:solidFill>
              </a:rPr>
              <a:t>在监视器接口方法中创建三个</a:t>
            </a:r>
            <a:r>
              <a:rPr lang="en-US" altLang="zh-CN" sz="1100" dirty="0" err="1">
                <a:solidFill>
                  <a:schemeClr val="tx2"/>
                </a:solidFill>
              </a:rPr>
              <a:t>OrganizationQuery</a:t>
            </a:r>
            <a:r>
              <a:rPr lang="zh-CN" altLang="en-US" sz="1100" dirty="0">
                <a:solidFill>
                  <a:schemeClr val="tx2"/>
                </a:solidFill>
              </a:rPr>
              <a:t>类对象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5ADFB88-E9AC-43F4-9237-74F6BAAEB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9" y="582835"/>
            <a:ext cx="9007621" cy="13945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640FEB3-C8BD-4345-AA7E-511BD3F91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917" y="1389456"/>
            <a:ext cx="6675698" cy="27739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B4FA5B3-1840-4F34-8B1F-077CD6969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209" y="3094280"/>
            <a:ext cx="6607113" cy="19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3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873091" y="1749860"/>
            <a:ext cx="3894663" cy="83869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5000" b="1" dirty="0">
                <a:solidFill>
                  <a:srgbClr val="071F65"/>
                </a:solidFill>
                <a:latin typeface="+mj-ea"/>
                <a:ea typeface="+mj-ea"/>
              </a:rPr>
              <a:t>Thank You</a:t>
            </a:r>
            <a:endParaRPr lang="zh-CN" altLang="en-US" sz="5000" b="1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cxnSp>
        <p:nvCxnSpPr>
          <p:cNvPr id="28" name="直接连接符 27"/>
          <p:cNvCxnSpPr>
            <a:cxnSpLocks/>
          </p:cNvCxnSpPr>
          <p:nvPr/>
        </p:nvCxnSpPr>
        <p:spPr>
          <a:xfrm flipH="1">
            <a:off x="1956681" y="2708197"/>
            <a:ext cx="30443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1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290848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导入题录数据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7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FF9EF68-5816-49CA-B36B-24FA74D02DAC}"/>
              </a:ext>
            </a:extLst>
          </p:cNvPr>
          <p:cNvSpPr/>
          <p:nvPr/>
        </p:nvSpPr>
        <p:spPr>
          <a:xfrm>
            <a:off x="491339" y="165373"/>
            <a:ext cx="8228791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7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CNKI</a:t>
            </a:r>
            <a:r>
              <a:rPr lang="zh-CN" altLang="en-US" sz="1707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</a:t>
            </a:r>
            <a:r>
              <a:rPr lang="zh-CN" altLang="en-US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：通过</a:t>
            </a:r>
            <a:r>
              <a:rPr lang="en-US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Import</a:t>
            </a:r>
            <a:r>
              <a:rPr lang="zh-CN" altLang="en-US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类，将</a:t>
            </a:r>
            <a:r>
              <a:rPr lang="zh-CN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原始数据从</a:t>
            </a:r>
            <a:r>
              <a:rPr lang="en-US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导入到</a:t>
            </a:r>
            <a:r>
              <a:rPr lang="en-US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access</a:t>
            </a:r>
            <a:r>
              <a:rPr lang="zh-CN" altLang="en-US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数据库，并生成</a:t>
            </a:r>
            <a:r>
              <a:rPr lang="en-US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CNKI</a:t>
            </a:r>
            <a:r>
              <a:rPr lang="zh-CN" altLang="en-US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</a:t>
            </a:r>
            <a:endParaRPr lang="zh-CN" altLang="zh-CN" sz="1707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2B8C4F-27BE-4D27-8547-85F196BF53DC}"/>
              </a:ext>
            </a:extLst>
          </p:cNvPr>
          <p:cNvPicPr/>
          <p:nvPr/>
        </p:nvPicPr>
        <p:blipFill rotWithShape="1">
          <a:blip r:embed="rId2"/>
          <a:srcRect l="8341" t="24974" r="2775" b="44284"/>
          <a:stretch/>
        </p:blipFill>
        <p:spPr bwMode="auto">
          <a:xfrm>
            <a:off x="351584" y="685398"/>
            <a:ext cx="8220417" cy="18434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195A125-A2DF-49F3-9F83-E7585C3D9361}"/>
              </a:ext>
            </a:extLst>
          </p:cNvPr>
          <p:cNvPicPr/>
          <p:nvPr/>
        </p:nvPicPr>
        <p:blipFill rotWithShape="1">
          <a:blip r:embed="rId3"/>
          <a:srcRect l="8121" t="25167" r="1890" b="45177"/>
          <a:stretch/>
        </p:blipFill>
        <p:spPr bwMode="auto">
          <a:xfrm>
            <a:off x="373134" y="1445225"/>
            <a:ext cx="8220417" cy="19759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7885D2-625B-4701-B2AA-54694889A2C9}"/>
              </a:ext>
            </a:extLst>
          </p:cNvPr>
          <p:cNvPicPr/>
          <p:nvPr/>
        </p:nvPicPr>
        <p:blipFill rotWithShape="1">
          <a:blip r:embed="rId4"/>
          <a:srcRect l="8342" t="24780" r="3097" b="48875"/>
          <a:stretch/>
        </p:blipFill>
        <p:spPr bwMode="auto">
          <a:xfrm>
            <a:off x="351583" y="2014319"/>
            <a:ext cx="8241967" cy="19608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ECA34C2-D370-42DB-92EB-005E4FDA48D1}"/>
              </a:ext>
            </a:extLst>
          </p:cNvPr>
          <p:cNvSpPr/>
          <p:nvPr/>
        </p:nvSpPr>
        <p:spPr>
          <a:xfrm>
            <a:off x="606622" y="4110607"/>
            <a:ext cx="1945816" cy="694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endParaRPr lang="zh-CN" altLang="en-US" sz="1707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8D140A-0BB6-42C1-B719-1A3B7CC4A869}"/>
              </a:ext>
            </a:extLst>
          </p:cNvPr>
          <p:cNvSpPr/>
          <p:nvPr/>
        </p:nvSpPr>
        <p:spPr>
          <a:xfrm>
            <a:off x="3565496" y="4110607"/>
            <a:ext cx="1945816" cy="694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</a:t>
            </a:r>
            <a:endParaRPr lang="zh-CN" altLang="en-US" sz="1707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5C273B-8ABF-45E3-8569-335CD9B9EBD7}"/>
              </a:ext>
            </a:extLst>
          </p:cNvPr>
          <p:cNvSpPr/>
          <p:nvPr/>
        </p:nvSpPr>
        <p:spPr>
          <a:xfrm>
            <a:off x="6454182" y="4109812"/>
            <a:ext cx="1945816" cy="694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</a:t>
            </a:r>
            <a:endParaRPr lang="zh-CN" altLang="en-US" sz="1707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E4A30F8-F93C-40C6-951D-FD3BB05E491C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552438" y="4458102"/>
            <a:ext cx="1013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3E212CE-3AC6-4699-8923-42D08DE82A0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5511312" y="4457307"/>
            <a:ext cx="942870" cy="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3AFF58D-243E-415E-A3EC-8469879818DF}"/>
              </a:ext>
            </a:extLst>
          </p:cNvPr>
          <p:cNvSpPr txBox="1"/>
          <p:nvPr/>
        </p:nvSpPr>
        <p:spPr>
          <a:xfrm>
            <a:off x="2848616" y="4158008"/>
            <a:ext cx="716880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opi</a:t>
            </a:r>
            <a:endParaRPr lang="zh-CN" altLang="en-US" sz="170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0B285E4-713A-4983-8E18-CAE01B98DABC}"/>
              </a:ext>
            </a:extLst>
          </p:cNvPr>
          <p:cNvSpPr txBox="1"/>
          <p:nvPr/>
        </p:nvSpPr>
        <p:spPr>
          <a:xfrm>
            <a:off x="5649038" y="4109812"/>
            <a:ext cx="805143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insert</a:t>
            </a:r>
            <a:endParaRPr lang="zh-CN" altLang="en-US" sz="170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45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C830BFE-4E56-4726-82A0-E42DA7176F10}"/>
              </a:ext>
            </a:extLst>
          </p:cNvPr>
          <p:cNvSpPr/>
          <p:nvPr/>
        </p:nvSpPr>
        <p:spPr>
          <a:xfrm>
            <a:off x="1346042" y="237250"/>
            <a:ext cx="972908" cy="409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5745042-6260-4CF0-9BD2-D96CA39896E7}"/>
              </a:ext>
            </a:extLst>
          </p:cNvPr>
          <p:cNvSpPr/>
          <p:nvPr/>
        </p:nvSpPr>
        <p:spPr>
          <a:xfrm>
            <a:off x="1149373" y="881962"/>
            <a:ext cx="1366246" cy="460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连接数据库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F069846-00D5-4ABA-AA3B-C0136CA8EBD4}"/>
              </a:ext>
            </a:extLst>
          </p:cNvPr>
          <p:cNvSpPr/>
          <p:nvPr/>
        </p:nvSpPr>
        <p:spPr>
          <a:xfrm>
            <a:off x="1038808" y="1598842"/>
            <a:ext cx="1579222" cy="6656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将用户输入按“</a:t>
            </a:r>
            <a:r>
              <a:rPr lang="en-US" altLang="zh-CN" sz="170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\n</a:t>
            </a:r>
            <a:r>
              <a:rPr lang="zh-CN" altLang="en-US" sz="170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”切分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998AB6-F77C-4DDF-8603-C1604A4ED991}"/>
              </a:ext>
            </a:extLst>
          </p:cNvPr>
          <p:cNvSpPr/>
          <p:nvPr/>
        </p:nvSpPr>
        <p:spPr>
          <a:xfrm>
            <a:off x="838061" y="2469339"/>
            <a:ext cx="1980714" cy="7936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分别打开每个地址对应的</a:t>
            </a:r>
            <a:r>
              <a:rPr lang="en-US" altLang="zh-CN" sz="170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170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503BF7-32AB-443A-8407-F64D75AC6B44}"/>
              </a:ext>
            </a:extLst>
          </p:cNvPr>
          <p:cNvSpPr/>
          <p:nvPr/>
        </p:nvSpPr>
        <p:spPr>
          <a:xfrm>
            <a:off x="936396" y="3467849"/>
            <a:ext cx="1775892" cy="537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输出到</a:t>
            </a:r>
            <a:r>
              <a:rPr lang="en-US" altLang="zh-CN" sz="170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</a:t>
            </a:r>
            <a:endParaRPr lang="zh-CN" altLang="en-US" sz="1707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3559B7-2F36-418F-8D09-3C6F1CEA06DF}"/>
              </a:ext>
            </a:extLst>
          </p:cNvPr>
          <p:cNvSpPr/>
          <p:nvPr/>
        </p:nvSpPr>
        <p:spPr>
          <a:xfrm>
            <a:off x="1220065" y="4312743"/>
            <a:ext cx="1220784" cy="409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5186500-FC2A-4807-9BFC-5C5760D2B59C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832496" y="646896"/>
            <a:ext cx="0" cy="23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E2BC767-4FDD-480F-A676-A9E27CB5EE04}"/>
              </a:ext>
            </a:extLst>
          </p:cNvPr>
          <p:cNvCxnSpPr>
            <a:cxnSpLocks/>
          </p:cNvCxnSpPr>
          <p:nvPr/>
        </p:nvCxnSpPr>
        <p:spPr>
          <a:xfrm flipH="1">
            <a:off x="1828419" y="1350374"/>
            <a:ext cx="4077" cy="25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F890502-3B9D-4184-A4EE-261783605272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1828418" y="2264516"/>
            <a:ext cx="1" cy="204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149A1CB-5F50-4BD0-9F2E-2CF2F91C7B1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824342" y="3263027"/>
            <a:ext cx="4076" cy="204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D62F688-0112-4C0D-843B-8B72232801B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824342" y="4005509"/>
            <a:ext cx="6115" cy="307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E7413148-49E3-4CCE-B4E4-0F9BD477DA72}"/>
              </a:ext>
            </a:extLst>
          </p:cNvPr>
          <p:cNvSpPr/>
          <p:nvPr/>
        </p:nvSpPr>
        <p:spPr>
          <a:xfrm>
            <a:off x="582033" y="1778062"/>
            <a:ext cx="256028" cy="30723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707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61460E9-A882-4500-977E-BF96A23C561C}"/>
              </a:ext>
            </a:extLst>
          </p:cNvPr>
          <p:cNvSpPr/>
          <p:nvPr/>
        </p:nvSpPr>
        <p:spPr>
          <a:xfrm>
            <a:off x="493223" y="2712566"/>
            <a:ext cx="256028" cy="30723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707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21F92707-B2D1-4E53-8D3A-E358EBDD5566}"/>
              </a:ext>
            </a:extLst>
          </p:cNvPr>
          <p:cNvSpPr/>
          <p:nvPr/>
        </p:nvSpPr>
        <p:spPr>
          <a:xfrm>
            <a:off x="493223" y="3583062"/>
            <a:ext cx="256028" cy="30723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707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73061B70-0E9E-4AFA-95E3-A453FBCACC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65" t="28097" r="33759" b="69414"/>
          <a:stretch/>
        </p:blipFill>
        <p:spPr>
          <a:xfrm>
            <a:off x="2805404" y="508402"/>
            <a:ext cx="6267965" cy="2560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E58E9449-1300-44C4-9AED-7BF3910E5A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56" t="16150" r="34696" b="49004"/>
          <a:stretch/>
        </p:blipFill>
        <p:spPr>
          <a:xfrm>
            <a:off x="3193738" y="881963"/>
            <a:ext cx="5526847" cy="32387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7D1A8944-2CF5-46F6-B7D7-833C20A92D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63" t="14159" r="14718" b="16150"/>
          <a:stretch/>
        </p:blipFill>
        <p:spPr>
          <a:xfrm>
            <a:off x="1022205" y="653473"/>
            <a:ext cx="7633092" cy="39310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7145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2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2446824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频次表构建</a:t>
            </a:r>
          </a:p>
        </p:txBody>
      </p:sp>
    </p:spTree>
    <p:extLst>
      <p:ext uri="{BB962C8B-B14F-4D97-AF65-F5344CB8AC3E}">
        <p14:creationId xmlns:p14="http://schemas.microsoft.com/office/powerpoint/2010/main" val="174791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7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EC6F143-0BAE-4463-B9B3-F0CB0785962C}"/>
              </a:ext>
            </a:extLst>
          </p:cNvPr>
          <p:cNvSpPr/>
          <p:nvPr/>
        </p:nvSpPr>
        <p:spPr>
          <a:xfrm>
            <a:off x="885190" y="216289"/>
            <a:ext cx="7006052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通过频次表，可以</a:t>
            </a:r>
            <a:r>
              <a:rPr lang="zh-CN" altLang="en-US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zh-CN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实现软件的统计功能</a:t>
            </a:r>
            <a:r>
              <a:rPr lang="zh-CN" altLang="en-US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做基础。</a:t>
            </a:r>
            <a:endParaRPr lang="en-US" altLang="zh-CN" sz="1707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频次表包括的字段有：主键</a:t>
            </a:r>
            <a:r>
              <a:rPr lang="en-US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lang="zh-CN" altLang="zh-CN" sz="1707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、要统计的字段名和频次。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C5F808-8DE6-4829-B251-057D5D53FF2D}"/>
              </a:ext>
            </a:extLst>
          </p:cNvPr>
          <p:cNvPicPr/>
          <p:nvPr/>
        </p:nvPicPr>
        <p:blipFill rotWithShape="1">
          <a:blip r:embed="rId2"/>
          <a:srcRect l="15910" t="24970" r="62800" b="34060"/>
          <a:stretch/>
        </p:blipFill>
        <p:spPr bwMode="auto">
          <a:xfrm>
            <a:off x="424339" y="984374"/>
            <a:ext cx="3021136" cy="32771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0390F88-7E96-4EC5-88DA-CBD7F8F3955C}"/>
              </a:ext>
            </a:extLst>
          </p:cNvPr>
          <p:cNvPicPr/>
          <p:nvPr/>
        </p:nvPicPr>
        <p:blipFill rotWithShape="1">
          <a:blip r:embed="rId3"/>
          <a:srcRect l="17119" t="25164" r="61376" b="29379"/>
          <a:stretch/>
        </p:blipFill>
        <p:spPr bwMode="auto">
          <a:xfrm>
            <a:off x="2775237" y="984373"/>
            <a:ext cx="3225958" cy="35331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AA22D9-309E-4926-BFA0-FE01A805CA29}"/>
              </a:ext>
            </a:extLst>
          </p:cNvPr>
          <p:cNvPicPr/>
          <p:nvPr/>
        </p:nvPicPr>
        <p:blipFill rotWithShape="1">
          <a:blip r:embed="rId4"/>
          <a:srcRect l="16793" t="25172" r="50513" b="31528"/>
          <a:stretch/>
        </p:blipFill>
        <p:spPr bwMode="auto">
          <a:xfrm>
            <a:off x="4560614" y="998744"/>
            <a:ext cx="4255689" cy="32750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2251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2AB355-F701-4163-955F-3365087AA350}"/>
              </a:ext>
            </a:extLst>
          </p:cNvPr>
          <p:cNvPicPr/>
          <p:nvPr/>
        </p:nvPicPr>
        <p:blipFill rotWithShape="1">
          <a:blip r:embed="rId2"/>
          <a:srcRect l="1975" t="194" r="68823" b="14167"/>
          <a:stretch/>
        </p:blipFill>
        <p:spPr bwMode="auto">
          <a:xfrm>
            <a:off x="88618" y="190686"/>
            <a:ext cx="2969930" cy="47621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006A51B-8196-4EF9-BC59-A9915F3386A0}"/>
              </a:ext>
            </a:extLst>
          </p:cNvPr>
          <p:cNvPicPr/>
          <p:nvPr/>
        </p:nvPicPr>
        <p:blipFill rotWithShape="1">
          <a:blip r:embed="rId3"/>
          <a:srcRect l="9877" t="11707" r="10572" b="18263"/>
          <a:stretch/>
        </p:blipFill>
        <p:spPr bwMode="auto">
          <a:xfrm>
            <a:off x="3394269" y="237251"/>
            <a:ext cx="5632626" cy="27651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BCA253C-CA15-4852-90A6-8C96418B3DA7}"/>
              </a:ext>
            </a:extLst>
          </p:cNvPr>
          <p:cNvPicPr/>
          <p:nvPr/>
        </p:nvPicPr>
        <p:blipFill rotWithShape="1">
          <a:blip r:embed="rId4"/>
          <a:srcRect l="13717" t="11316" r="10133" b="10460"/>
          <a:stretch/>
        </p:blipFill>
        <p:spPr bwMode="auto">
          <a:xfrm>
            <a:off x="3324901" y="1145091"/>
            <a:ext cx="5683831" cy="30069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AC66DF-FA93-4317-A5E7-E0098166653B}"/>
              </a:ext>
            </a:extLst>
          </p:cNvPr>
          <p:cNvPicPr/>
          <p:nvPr/>
        </p:nvPicPr>
        <p:blipFill rotWithShape="1">
          <a:blip r:embed="rId5"/>
          <a:srcRect l="7023" t="9364" r="2014" b="22750"/>
          <a:stretch/>
        </p:blipFill>
        <p:spPr bwMode="auto">
          <a:xfrm>
            <a:off x="3058548" y="1957282"/>
            <a:ext cx="6108171" cy="27651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1252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3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290848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统计功能实现</a:t>
            </a:r>
          </a:p>
        </p:txBody>
      </p:sp>
    </p:spTree>
    <p:extLst>
      <p:ext uri="{BB962C8B-B14F-4D97-AF65-F5344CB8AC3E}">
        <p14:creationId xmlns:p14="http://schemas.microsoft.com/office/powerpoint/2010/main" val="46463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7" grpId="0"/>
      <p:bldP spid="29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A000120140627A33KPBG</Template>
  <TotalTime>84</TotalTime>
  <Words>938</Words>
  <Application>Microsoft Office PowerPoint</Application>
  <PresentationFormat>全屏显示(16:9)</PresentationFormat>
  <Paragraphs>99</Paragraphs>
  <Slides>22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微软雅黑</vt:lpstr>
      <vt:lpstr>幼圆</vt:lpstr>
      <vt:lpstr>Arial</vt:lpstr>
      <vt:lpstr>Arial Black</vt:lpstr>
      <vt:lpstr>Calibri</vt:lpstr>
      <vt:lpstr>Wingdings 2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蓝色实用开题报告</dc:title>
  <dc:creator>第一PPT</dc:creator>
  <cp:keywords>www.1ppt.com</cp:keywords>
  <dc:description>www.1ppt.com</dc:description>
  <cp:lastModifiedBy>仰 陈</cp:lastModifiedBy>
  <cp:revision>470</cp:revision>
  <dcterms:created xsi:type="dcterms:W3CDTF">2014-06-03T07:56:00Z</dcterms:created>
  <dcterms:modified xsi:type="dcterms:W3CDTF">2018-12-24T03:41:51Z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2052-10.1.0.7469</vt:lpwstr>
  </property>
</Properties>
</file>